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7" r:id="rId21"/>
    <p:sldId id="278" r:id="rId22"/>
    <p:sldId id="279" r:id="rId23"/>
  </p:sldIdLst>
  <p:sldSz cx="9144000" cy="5143500" type="screen16x9"/>
  <p:notesSz cx="9144000" cy="5143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8" d="100"/>
          <a:sy n="138" d="100"/>
        </p:scale>
        <p:origin x="444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Sheet1!$L$1</c:f>
              <c:strCache>
                <c:ptCount val="1"/>
                <c:pt idx="0">
                  <c:v>Kanfit PO's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Sheet1!$K$2:$K$5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Sheet1!$L$2:$L$5</c:f>
              <c:numCache>
                <c:formatCode>0</c:formatCode>
                <c:ptCount val="4"/>
                <c:pt idx="0">
                  <c:v>92835.180000000008</c:v>
                </c:pt>
                <c:pt idx="1">
                  <c:v>37262.86</c:v>
                </c:pt>
                <c:pt idx="2">
                  <c:v>9442.92</c:v>
                </c:pt>
                <c:pt idx="3">
                  <c:v>86144.37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F0-4898-8537-1003ABAEC66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67271023"/>
        <c:axId val="667287663"/>
      </c:barChart>
      <c:catAx>
        <c:axId val="6672710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7287663"/>
        <c:crosses val="autoZero"/>
        <c:auto val="1"/>
        <c:lblAlgn val="ctr"/>
        <c:lblOffset val="100"/>
        <c:noMultiLvlLbl val="0"/>
      </c:catAx>
      <c:valAx>
        <c:axId val="667287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72710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CYCLONE PO's (Euro's)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Sheet1!$M$1</c:f>
              <c:strCache>
                <c:ptCount val="1"/>
                <c:pt idx="0">
                  <c:v>PO's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Sheet1!$L$2:$L$5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Sheet1!$M$2:$M$5</c:f>
              <c:numCache>
                <c:formatCode>0</c:formatCode>
                <c:ptCount val="4"/>
                <c:pt idx="0">
                  <c:v>44355.450000000004</c:v>
                </c:pt>
                <c:pt idx="1">
                  <c:v>38237.550000000003</c:v>
                </c:pt>
                <c:pt idx="2">
                  <c:v>12980.52</c:v>
                </c:pt>
                <c:pt idx="3">
                  <c:v>24203.96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EA-4F9F-8ACE-B47D29B982E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4912751"/>
        <c:axId val="114910671"/>
      </c:barChart>
      <c:catAx>
        <c:axId val="11491275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910671"/>
        <c:crosses val="autoZero"/>
        <c:auto val="1"/>
        <c:lblAlgn val="ctr"/>
        <c:lblOffset val="100"/>
        <c:noMultiLvlLbl val="0"/>
      </c:catAx>
      <c:valAx>
        <c:axId val="1149106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PO's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9127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18-Aug-26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C00000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7E7E7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18-Aug-26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C00000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916804" y="1672589"/>
            <a:ext cx="2785109" cy="2660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18-Aug-26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C00000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18-Aug-26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4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18-Aug-26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4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28493" y="924001"/>
            <a:ext cx="4287012" cy="638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C00000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50594" y="1244346"/>
            <a:ext cx="6183630" cy="3423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7E7E7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18-Aug-26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10540" y="4811480"/>
            <a:ext cx="247015" cy="1962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1</a:t>
            </a:fld>
            <a:endParaRPr spc="-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0594" y="1664360"/>
            <a:ext cx="4182745" cy="26371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51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30" dirty="0">
                <a:solidFill>
                  <a:srgbClr val="001F5F"/>
                </a:solidFill>
                <a:latin typeface="Arial"/>
                <a:cs typeface="Arial"/>
              </a:rPr>
              <a:t>Gramercy </a:t>
            </a:r>
            <a:r>
              <a:rPr sz="1300" b="1" spc="-40" dirty="0">
                <a:solidFill>
                  <a:srgbClr val="001F5F"/>
                </a:solidFill>
                <a:latin typeface="Arial"/>
                <a:cs typeface="Arial"/>
              </a:rPr>
              <a:t>Aerospace,</a:t>
            </a:r>
            <a:r>
              <a:rPr sz="1300" b="1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spc="-60" dirty="0">
                <a:solidFill>
                  <a:srgbClr val="001F5F"/>
                </a:solidFill>
                <a:latin typeface="Arial"/>
                <a:cs typeface="Arial"/>
              </a:rPr>
              <a:t>USA</a:t>
            </a:r>
            <a:endParaRPr sz="1300" dirty="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310"/>
              </a:spcBef>
            </a:pPr>
            <a:r>
              <a:rPr sz="1300" b="1" spc="-10" dirty="0">
                <a:solidFill>
                  <a:srgbClr val="7E7E7E"/>
                </a:solidFill>
                <a:latin typeface="Arial"/>
                <a:cs typeface="Arial"/>
              </a:rPr>
              <a:t>Manufacturers </a:t>
            </a:r>
            <a:r>
              <a:rPr sz="1300" b="1" spc="25" dirty="0">
                <a:solidFill>
                  <a:srgbClr val="7E7E7E"/>
                </a:solidFill>
                <a:latin typeface="Arial"/>
                <a:cs typeface="Arial"/>
              </a:rPr>
              <a:t>of </a:t>
            </a:r>
            <a:r>
              <a:rPr sz="1300" b="1" spc="-45" dirty="0">
                <a:solidFill>
                  <a:srgbClr val="7E7E7E"/>
                </a:solidFill>
                <a:latin typeface="Arial"/>
                <a:cs typeface="Arial"/>
              </a:rPr>
              <a:t>Fuel </a:t>
            </a:r>
            <a:r>
              <a:rPr sz="1300" b="1" spc="10" dirty="0">
                <a:solidFill>
                  <a:srgbClr val="7E7E7E"/>
                </a:solidFill>
                <a:latin typeface="Arial"/>
                <a:cs typeface="Arial"/>
              </a:rPr>
              <a:t>Management</a:t>
            </a:r>
            <a:r>
              <a:rPr sz="1300" b="1" spc="10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7E7E7E"/>
                </a:solidFill>
                <a:latin typeface="Arial"/>
                <a:cs typeface="Arial"/>
              </a:rPr>
              <a:t>Components</a:t>
            </a:r>
            <a:endParaRPr sz="13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31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10" dirty="0">
                <a:solidFill>
                  <a:srgbClr val="001F5F"/>
                </a:solidFill>
                <a:latin typeface="Arial"/>
                <a:cs typeface="Arial"/>
              </a:rPr>
              <a:t>High </a:t>
            </a:r>
            <a:r>
              <a:rPr sz="1300" b="1" spc="-10" dirty="0">
                <a:solidFill>
                  <a:srgbClr val="001F5F"/>
                </a:solidFill>
                <a:latin typeface="Arial"/>
                <a:cs typeface="Arial"/>
              </a:rPr>
              <a:t>Temp,</a:t>
            </a:r>
            <a:r>
              <a:rPr sz="1300" b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spc="-60" dirty="0">
                <a:solidFill>
                  <a:srgbClr val="001F5F"/>
                </a:solidFill>
                <a:latin typeface="Arial"/>
                <a:cs typeface="Arial"/>
              </a:rPr>
              <a:t>USA</a:t>
            </a:r>
            <a:endParaRPr sz="1300" dirty="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310"/>
              </a:spcBef>
            </a:pPr>
            <a:r>
              <a:rPr sz="1300" b="1" spc="-10" dirty="0">
                <a:solidFill>
                  <a:srgbClr val="7E7E7E"/>
                </a:solidFill>
                <a:latin typeface="Arial"/>
                <a:cs typeface="Arial"/>
              </a:rPr>
              <a:t>Thermal </a:t>
            </a:r>
            <a:r>
              <a:rPr sz="1300" b="1" spc="160" dirty="0">
                <a:solidFill>
                  <a:srgbClr val="7E7E7E"/>
                </a:solidFill>
                <a:latin typeface="Arial"/>
                <a:cs typeface="Arial"/>
              </a:rPr>
              <a:t>&amp; </a:t>
            </a:r>
            <a:r>
              <a:rPr sz="1300" b="1" spc="-60" dirty="0">
                <a:solidFill>
                  <a:srgbClr val="7E7E7E"/>
                </a:solidFill>
                <a:latin typeface="Arial"/>
                <a:cs typeface="Arial"/>
              </a:rPr>
              <a:t>Acoustics </a:t>
            </a:r>
            <a:r>
              <a:rPr sz="1300" b="1" spc="-15" dirty="0">
                <a:solidFill>
                  <a:srgbClr val="7E7E7E"/>
                </a:solidFill>
                <a:latin typeface="Arial"/>
                <a:cs typeface="Arial"/>
              </a:rPr>
              <a:t>Insulation </a:t>
            </a:r>
            <a:r>
              <a:rPr sz="1300" b="1" spc="-30" dirty="0">
                <a:solidFill>
                  <a:srgbClr val="7E7E7E"/>
                </a:solidFill>
                <a:latin typeface="Arial"/>
                <a:cs typeface="Arial"/>
              </a:rPr>
              <a:t>Solutions</a:t>
            </a:r>
            <a:endParaRPr sz="13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31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110" dirty="0">
                <a:solidFill>
                  <a:srgbClr val="001F5F"/>
                </a:solidFill>
                <a:latin typeface="Arial"/>
                <a:cs typeface="Arial"/>
              </a:rPr>
              <a:t>JPR </a:t>
            </a:r>
            <a:r>
              <a:rPr sz="1300" b="1" spc="160" dirty="0">
                <a:solidFill>
                  <a:srgbClr val="001F5F"/>
                </a:solidFill>
                <a:latin typeface="Arial"/>
                <a:cs typeface="Arial"/>
              </a:rPr>
              <a:t>&amp; </a:t>
            </a:r>
            <a:r>
              <a:rPr sz="1300" b="1" spc="-110" dirty="0">
                <a:solidFill>
                  <a:srgbClr val="001F5F"/>
                </a:solidFill>
                <a:latin typeface="Arial"/>
                <a:cs typeface="Arial"/>
              </a:rPr>
              <a:t>LJF,</a:t>
            </a:r>
            <a:r>
              <a:rPr sz="13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spc="-50" dirty="0">
                <a:solidFill>
                  <a:srgbClr val="001F5F"/>
                </a:solidFill>
                <a:latin typeface="Arial"/>
                <a:cs typeface="Arial"/>
              </a:rPr>
              <a:t>France</a:t>
            </a:r>
            <a:endParaRPr lang="en-US" sz="1300" b="1" spc="-50" dirty="0">
              <a:solidFill>
                <a:srgbClr val="001F5F"/>
              </a:solidFill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31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endParaRPr lang="en-US" sz="1300" b="1" spc="-50" dirty="0">
              <a:solidFill>
                <a:srgbClr val="001F5F"/>
              </a:solidFill>
              <a:latin typeface="Arial"/>
              <a:cs typeface="Arial"/>
            </a:endParaRPr>
          </a:p>
          <a:p>
            <a:pPr marL="355600" marR="5080" indent="-342900">
              <a:lnSpc>
                <a:spcPct val="12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en-US" sz="1300" b="1" spc="-25" dirty="0">
                <a:solidFill>
                  <a:srgbClr val="001F5F"/>
                </a:solidFill>
                <a:latin typeface="Arial"/>
                <a:cs typeface="Arial"/>
              </a:rPr>
              <a:t>RTSYS</a:t>
            </a:r>
          </a:p>
          <a:p>
            <a:pPr marL="12700" marR="5080">
              <a:lnSpc>
                <a:spcPct val="120000"/>
              </a:lnSpc>
              <a:tabLst>
                <a:tab pos="354965" algn="l"/>
                <a:tab pos="355600" algn="l"/>
              </a:tabLst>
            </a:pPr>
            <a:r>
              <a:rPr lang="en-US" sz="1300" b="1" spc="-50" dirty="0">
                <a:solidFill>
                  <a:srgbClr val="7E7E7E"/>
                </a:solidFill>
                <a:latin typeface="Arial"/>
                <a:cs typeface="Arial"/>
              </a:rPr>
              <a:t>       Underwater sonar diving systems </a:t>
            </a:r>
          </a:p>
          <a:p>
            <a:pPr marL="355600" indent="-342900">
              <a:lnSpc>
                <a:spcPct val="100000"/>
              </a:lnSpc>
              <a:spcBef>
                <a:spcPts val="131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endParaRPr sz="13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28800" y="3028950"/>
            <a:ext cx="2592705" cy="24447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1300" b="1" spc="-30" dirty="0">
                <a:solidFill>
                  <a:srgbClr val="7E7E7E"/>
                </a:solidFill>
                <a:latin typeface="Arial"/>
                <a:cs typeface="Arial"/>
              </a:rPr>
              <a:t>Design </a:t>
            </a:r>
            <a:r>
              <a:rPr sz="1300" b="1" spc="160" dirty="0">
                <a:solidFill>
                  <a:srgbClr val="7E7E7E"/>
                </a:solidFill>
                <a:latin typeface="Arial"/>
                <a:cs typeface="Arial"/>
              </a:rPr>
              <a:t>&amp; </a:t>
            </a:r>
            <a:r>
              <a:rPr sz="1300" b="1" dirty="0">
                <a:solidFill>
                  <a:srgbClr val="7E7E7E"/>
                </a:solidFill>
                <a:latin typeface="Arial"/>
                <a:cs typeface="Arial"/>
              </a:rPr>
              <a:t>Manufacturing </a:t>
            </a:r>
            <a:r>
              <a:rPr sz="1300" b="1" spc="25" dirty="0">
                <a:solidFill>
                  <a:srgbClr val="7E7E7E"/>
                </a:solidFill>
                <a:latin typeface="Arial"/>
                <a:cs typeface="Arial"/>
              </a:rPr>
              <a:t>of</a:t>
            </a:r>
            <a:r>
              <a:rPr sz="1300" b="1" spc="-7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b="1" spc="-75" dirty="0">
                <a:solidFill>
                  <a:srgbClr val="7E7E7E"/>
                </a:solidFill>
                <a:latin typeface="Arial"/>
                <a:cs typeface="Arial"/>
              </a:rPr>
              <a:t>Seals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0540" y="4811480"/>
            <a:ext cx="22606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Arial"/>
                <a:cs typeface="Arial"/>
              </a:rPr>
              <a:t>10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28493" y="924001"/>
            <a:ext cx="4287012" cy="5770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565" algn="ctr">
              <a:lnSpc>
                <a:spcPts val="2700"/>
              </a:lnSpc>
              <a:spcBef>
                <a:spcPts val="100"/>
              </a:spcBef>
            </a:pPr>
            <a:r>
              <a:rPr spc="-240" dirty="0"/>
              <a:t>Main</a:t>
            </a:r>
            <a:r>
              <a:rPr spc="-195" dirty="0"/>
              <a:t> </a:t>
            </a:r>
            <a:r>
              <a:rPr spc="-285" dirty="0"/>
              <a:t>Suppliers</a:t>
            </a:r>
          </a:p>
          <a:p>
            <a:pPr marL="76835" algn="ctr">
              <a:lnSpc>
                <a:spcPts val="1739"/>
              </a:lnSpc>
            </a:pPr>
            <a:r>
              <a:rPr lang="en-US" sz="1600" b="1" spc="-45" dirty="0">
                <a:solidFill>
                  <a:srgbClr val="7E7E7E"/>
                </a:solidFill>
                <a:latin typeface="Arial"/>
                <a:cs typeface="Arial"/>
              </a:rPr>
              <a:t>Aerospace &amp; Defense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98926" y="924001"/>
            <a:ext cx="202183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40" dirty="0"/>
              <a:t>Main</a:t>
            </a:r>
            <a:r>
              <a:rPr spc="-195" dirty="0"/>
              <a:t> </a:t>
            </a:r>
            <a:r>
              <a:rPr spc="-285" dirty="0"/>
              <a:t>Suppliers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4811480"/>
            <a:ext cx="1962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solidFill>
                  <a:srgbClr val="888888"/>
                </a:solidFill>
                <a:latin typeface="Arial"/>
                <a:cs typeface="Arial"/>
              </a:rPr>
              <a:t>12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5890" algn="ctr">
              <a:lnSpc>
                <a:spcPct val="100000"/>
              </a:lnSpc>
              <a:spcBef>
                <a:spcPts val="95"/>
              </a:spcBef>
            </a:pPr>
            <a:r>
              <a:rPr lang="en-US" sz="1600" b="1" spc="-45" dirty="0">
                <a:solidFill>
                  <a:srgbClr val="7E7E7E"/>
                </a:solidFill>
                <a:latin typeface="Arial"/>
                <a:cs typeface="Arial"/>
              </a:rPr>
              <a:t>Aerospace &amp; Defense</a:t>
            </a:r>
            <a:endParaRPr spc="-45" dirty="0"/>
          </a:p>
          <a:p>
            <a:pPr marL="355600" indent="-342900">
              <a:lnSpc>
                <a:spcPct val="100000"/>
              </a:lnSpc>
              <a:spcBef>
                <a:spcPts val="126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spc="-95" dirty="0">
                <a:solidFill>
                  <a:srgbClr val="001F5F"/>
                </a:solidFill>
              </a:rPr>
              <a:t>LIEBHERR </a:t>
            </a:r>
            <a:r>
              <a:rPr sz="1300" spc="-40" dirty="0">
                <a:solidFill>
                  <a:srgbClr val="001F5F"/>
                </a:solidFill>
              </a:rPr>
              <a:t>Aerospace,</a:t>
            </a:r>
            <a:r>
              <a:rPr sz="1300" spc="-135" dirty="0">
                <a:solidFill>
                  <a:srgbClr val="001F5F"/>
                </a:solidFill>
              </a:rPr>
              <a:t> </a:t>
            </a:r>
            <a:r>
              <a:rPr sz="1300" spc="-25" dirty="0">
                <a:solidFill>
                  <a:srgbClr val="001F5F"/>
                </a:solidFill>
              </a:rPr>
              <a:t>Germany</a:t>
            </a:r>
            <a:endParaRPr sz="1300" dirty="0"/>
          </a:p>
          <a:p>
            <a:pPr marL="355600">
              <a:lnSpc>
                <a:spcPct val="100000"/>
              </a:lnSpc>
              <a:spcBef>
                <a:spcPts val="310"/>
              </a:spcBef>
            </a:pPr>
            <a:r>
              <a:rPr sz="1300" spc="-10" dirty="0"/>
              <a:t>Manufacturers </a:t>
            </a:r>
            <a:r>
              <a:rPr sz="1300" spc="25" dirty="0"/>
              <a:t>of </a:t>
            </a:r>
            <a:r>
              <a:rPr sz="1300" spc="-10" dirty="0"/>
              <a:t>Flight </a:t>
            </a:r>
            <a:r>
              <a:rPr sz="1300" spc="-30" dirty="0"/>
              <a:t>Controls </a:t>
            </a:r>
            <a:r>
              <a:rPr sz="1300" spc="160" dirty="0"/>
              <a:t>&amp; </a:t>
            </a:r>
            <a:r>
              <a:rPr sz="1300" spc="-30" dirty="0"/>
              <a:t>Landing</a:t>
            </a:r>
            <a:r>
              <a:rPr sz="1300" spc="-35" dirty="0"/>
              <a:t> </a:t>
            </a:r>
            <a:r>
              <a:rPr sz="1300" spc="-60" dirty="0"/>
              <a:t>Gears</a:t>
            </a:r>
            <a:endParaRPr sz="1300" dirty="0"/>
          </a:p>
          <a:p>
            <a:pPr marL="355600" indent="-342900">
              <a:lnSpc>
                <a:spcPct val="100000"/>
              </a:lnSpc>
              <a:spcBef>
                <a:spcPts val="132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spc="-40" dirty="0" err="1">
                <a:solidFill>
                  <a:srgbClr val="001F5F"/>
                </a:solidFill>
              </a:rPr>
              <a:t>Lauak</a:t>
            </a:r>
            <a:r>
              <a:rPr lang="en-US" sz="1300" spc="-40" dirty="0">
                <a:solidFill>
                  <a:srgbClr val="001F5F"/>
                </a:solidFill>
              </a:rPr>
              <a:t> Group</a:t>
            </a:r>
            <a:r>
              <a:rPr sz="1300" spc="-40" dirty="0">
                <a:solidFill>
                  <a:srgbClr val="001F5F"/>
                </a:solidFill>
              </a:rPr>
              <a:t>,</a:t>
            </a:r>
            <a:r>
              <a:rPr sz="1300" spc="10" dirty="0">
                <a:solidFill>
                  <a:srgbClr val="001F5F"/>
                </a:solidFill>
              </a:rPr>
              <a:t> </a:t>
            </a:r>
            <a:r>
              <a:rPr sz="1300" spc="-50" dirty="0">
                <a:solidFill>
                  <a:srgbClr val="001F5F"/>
                </a:solidFill>
              </a:rPr>
              <a:t>France</a:t>
            </a:r>
            <a:endParaRPr sz="1300" dirty="0"/>
          </a:p>
          <a:p>
            <a:pPr marL="355600" marR="5080">
              <a:lnSpc>
                <a:spcPct val="120000"/>
              </a:lnSpc>
            </a:pPr>
            <a:r>
              <a:rPr sz="1300" spc="-10" dirty="0"/>
              <a:t>Built </a:t>
            </a:r>
            <a:r>
              <a:rPr sz="1300" spc="30" dirty="0"/>
              <a:t>to </a:t>
            </a:r>
            <a:r>
              <a:rPr sz="1300" spc="-5" dirty="0"/>
              <a:t>Print </a:t>
            </a:r>
            <a:r>
              <a:rPr sz="1300" spc="-40" dirty="0"/>
              <a:t>Aerospace </a:t>
            </a:r>
            <a:r>
              <a:rPr sz="1300" spc="-20" dirty="0"/>
              <a:t>Structure </a:t>
            </a:r>
            <a:r>
              <a:rPr sz="1300" spc="-50" dirty="0"/>
              <a:t>Assemblies </a:t>
            </a:r>
            <a:r>
              <a:rPr sz="1300" spc="30" dirty="0"/>
              <a:t>Metal </a:t>
            </a:r>
            <a:r>
              <a:rPr sz="1300" spc="-35" dirty="0"/>
              <a:t>Parts, </a:t>
            </a:r>
            <a:r>
              <a:rPr sz="1300" spc="-45" dirty="0"/>
              <a:t>Fuel Tanks, </a:t>
            </a:r>
            <a:r>
              <a:rPr sz="1300" spc="10" dirty="0"/>
              <a:t>Heat  </a:t>
            </a:r>
            <a:r>
              <a:rPr sz="1300" spc="-55" dirty="0"/>
              <a:t>Exchangers</a:t>
            </a:r>
            <a:endParaRPr sz="1300" dirty="0"/>
          </a:p>
          <a:p>
            <a:pPr marL="355600" indent="-342900">
              <a:lnSpc>
                <a:spcPct val="100000"/>
              </a:lnSpc>
              <a:spcBef>
                <a:spcPts val="136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spc="-35" dirty="0">
                <a:solidFill>
                  <a:srgbClr val="001F5F"/>
                </a:solidFill>
              </a:rPr>
              <a:t>MEGGITT </a:t>
            </a:r>
            <a:r>
              <a:rPr sz="1300" spc="-40" dirty="0">
                <a:solidFill>
                  <a:srgbClr val="001F5F"/>
                </a:solidFill>
              </a:rPr>
              <a:t>(VIBROMETER),</a:t>
            </a:r>
            <a:r>
              <a:rPr sz="1300" spc="90" dirty="0">
                <a:solidFill>
                  <a:srgbClr val="001F5F"/>
                </a:solidFill>
              </a:rPr>
              <a:t> </a:t>
            </a:r>
            <a:r>
              <a:rPr sz="1300" spc="-15" dirty="0">
                <a:solidFill>
                  <a:srgbClr val="001F5F"/>
                </a:solidFill>
              </a:rPr>
              <a:t>Switzerland</a:t>
            </a:r>
            <a:endParaRPr sz="1300" dirty="0"/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1300" spc="5" dirty="0"/>
              <a:t>Vibration </a:t>
            </a:r>
            <a:r>
              <a:rPr sz="1300" spc="-65" dirty="0"/>
              <a:t>Sensors, </a:t>
            </a:r>
            <a:r>
              <a:rPr sz="1300" spc="-35" dirty="0"/>
              <a:t>Speed </a:t>
            </a:r>
            <a:r>
              <a:rPr sz="1300" spc="-65" dirty="0"/>
              <a:t>Sensors, </a:t>
            </a:r>
            <a:r>
              <a:rPr sz="1300" spc="-25" dirty="0"/>
              <a:t>Ice</a:t>
            </a:r>
            <a:r>
              <a:rPr sz="1300" spc="170" dirty="0"/>
              <a:t> </a:t>
            </a:r>
            <a:r>
              <a:rPr sz="1300" spc="-20" dirty="0"/>
              <a:t>Detectors</a:t>
            </a:r>
            <a:endParaRPr sz="1300" dirty="0"/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spc="-50" dirty="0">
                <a:solidFill>
                  <a:srgbClr val="001F5F"/>
                </a:solidFill>
              </a:rPr>
              <a:t>RICA,</a:t>
            </a:r>
            <a:r>
              <a:rPr sz="1300" dirty="0">
                <a:solidFill>
                  <a:srgbClr val="001F5F"/>
                </a:solidFill>
              </a:rPr>
              <a:t> </a:t>
            </a:r>
            <a:r>
              <a:rPr sz="1300" spc="10" dirty="0">
                <a:solidFill>
                  <a:srgbClr val="001F5F"/>
                </a:solidFill>
              </a:rPr>
              <a:t>Italy</a:t>
            </a:r>
            <a:endParaRPr sz="1300" dirty="0"/>
          </a:p>
          <a:p>
            <a:pPr marL="355600">
              <a:lnSpc>
                <a:spcPct val="100000"/>
              </a:lnSpc>
              <a:spcBef>
                <a:spcPts val="204"/>
              </a:spcBef>
            </a:pPr>
            <a:r>
              <a:rPr sz="1300" spc="-20" dirty="0"/>
              <a:t>Flexible </a:t>
            </a:r>
            <a:r>
              <a:rPr sz="1300" spc="5" dirty="0"/>
              <a:t>Heating </a:t>
            </a:r>
            <a:r>
              <a:rPr sz="1300" spc="-40" dirty="0"/>
              <a:t>Elements </a:t>
            </a:r>
            <a:r>
              <a:rPr sz="1300" spc="20" dirty="0"/>
              <a:t>for </a:t>
            </a:r>
            <a:r>
              <a:rPr sz="1300" spc="-60" dirty="0"/>
              <a:t>Space </a:t>
            </a:r>
            <a:r>
              <a:rPr sz="1300" spc="-15" dirty="0"/>
              <a:t>and </a:t>
            </a:r>
            <a:r>
              <a:rPr sz="1300" spc="-5" dirty="0"/>
              <a:t>Aviation</a:t>
            </a:r>
            <a:r>
              <a:rPr sz="1300" spc="140" dirty="0"/>
              <a:t> </a:t>
            </a:r>
            <a:r>
              <a:rPr sz="1300" spc="-15" dirty="0"/>
              <a:t>Industry</a:t>
            </a:r>
            <a:endParaRPr sz="1300" dirty="0"/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spc="-55" dirty="0">
                <a:solidFill>
                  <a:srgbClr val="001F5F"/>
                </a:solidFill>
              </a:rPr>
              <a:t>SERMAT,</a:t>
            </a:r>
            <a:r>
              <a:rPr sz="1300" spc="10" dirty="0">
                <a:solidFill>
                  <a:srgbClr val="001F5F"/>
                </a:solidFill>
              </a:rPr>
              <a:t> </a:t>
            </a:r>
            <a:r>
              <a:rPr sz="1300" spc="-50" dirty="0">
                <a:solidFill>
                  <a:srgbClr val="001F5F"/>
                </a:solidFill>
              </a:rPr>
              <a:t>France</a:t>
            </a:r>
            <a:endParaRPr sz="1300" dirty="0"/>
          </a:p>
          <a:p>
            <a:pPr marL="355600">
              <a:lnSpc>
                <a:spcPct val="100000"/>
              </a:lnSpc>
              <a:spcBef>
                <a:spcPts val="190"/>
              </a:spcBef>
            </a:pPr>
            <a:r>
              <a:rPr sz="1300" spc="-30" dirty="0"/>
              <a:t>Design </a:t>
            </a:r>
            <a:r>
              <a:rPr sz="1300" spc="-15" dirty="0"/>
              <a:t>and </a:t>
            </a:r>
            <a:r>
              <a:rPr sz="1300" dirty="0"/>
              <a:t>Manufacture </a:t>
            </a:r>
            <a:r>
              <a:rPr sz="1300" spc="25" dirty="0"/>
              <a:t>of </a:t>
            </a:r>
            <a:r>
              <a:rPr sz="1300" spc="-30" dirty="0"/>
              <a:t>Customized</a:t>
            </a:r>
            <a:r>
              <a:rPr sz="1300" spc="105" dirty="0"/>
              <a:t> </a:t>
            </a:r>
            <a:r>
              <a:rPr sz="1300" spc="-25" dirty="0"/>
              <a:t>Actuators</a:t>
            </a:r>
            <a:endParaRPr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7800" y="1490997"/>
            <a:ext cx="6142990" cy="3432863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30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50" dirty="0">
                <a:solidFill>
                  <a:srgbClr val="001F5F"/>
                </a:solidFill>
                <a:latin typeface="Arial"/>
                <a:cs typeface="Arial"/>
              </a:rPr>
              <a:t>SIEMENS,</a:t>
            </a:r>
            <a:r>
              <a:rPr sz="13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spc="-50" dirty="0">
                <a:solidFill>
                  <a:srgbClr val="001F5F"/>
                </a:solidFill>
                <a:latin typeface="Arial"/>
                <a:cs typeface="Arial"/>
              </a:rPr>
              <a:t>France</a:t>
            </a:r>
            <a:endParaRPr sz="1300" dirty="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200"/>
              </a:spcBef>
            </a:pPr>
            <a:r>
              <a:rPr sz="1300" b="1" dirty="0">
                <a:solidFill>
                  <a:srgbClr val="7E7E7E"/>
                </a:solidFill>
                <a:latin typeface="Arial"/>
                <a:cs typeface="Arial"/>
              </a:rPr>
              <a:t>Aircraft </a:t>
            </a:r>
            <a:r>
              <a:rPr sz="1300" b="1" spc="-30" dirty="0">
                <a:solidFill>
                  <a:srgbClr val="7E7E7E"/>
                </a:solidFill>
                <a:latin typeface="Arial"/>
                <a:cs typeface="Arial"/>
              </a:rPr>
              <a:t>Smoke </a:t>
            </a:r>
            <a:r>
              <a:rPr sz="1300" b="1" spc="-5" dirty="0">
                <a:solidFill>
                  <a:srgbClr val="7E7E7E"/>
                </a:solidFill>
                <a:latin typeface="Arial"/>
                <a:cs typeface="Arial"/>
              </a:rPr>
              <a:t>Detection</a:t>
            </a:r>
            <a:r>
              <a:rPr sz="1300" b="1" spc="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b="1" spc="-60" dirty="0">
                <a:solidFill>
                  <a:srgbClr val="7E7E7E"/>
                </a:solidFill>
                <a:latin typeface="Arial"/>
                <a:cs typeface="Arial"/>
              </a:rPr>
              <a:t>Systems</a:t>
            </a:r>
            <a:endParaRPr sz="13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en-US" sz="1300" b="1" spc="-25" dirty="0">
                <a:solidFill>
                  <a:srgbClr val="001F5F"/>
                </a:solidFill>
                <a:latin typeface="Arial"/>
                <a:cs typeface="Arial"/>
              </a:rPr>
              <a:t>Leonardo Commercial Electronics</a:t>
            </a:r>
            <a:r>
              <a:rPr sz="1300" b="1" spc="-25" dirty="0">
                <a:solidFill>
                  <a:srgbClr val="001F5F"/>
                </a:solidFill>
                <a:latin typeface="Arial"/>
                <a:cs typeface="Arial"/>
              </a:rPr>
              <a:t>, Italy</a:t>
            </a:r>
          </a:p>
          <a:p>
            <a:pPr marL="355600">
              <a:lnSpc>
                <a:spcPct val="100000"/>
              </a:lnSpc>
              <a:spcBef>
                <a:spcPts val="204"/>
              </a:spcBef>
            </a:pPr>
            <a:r>
              <a:rPr sz="1300" b="1" spc="-30" dirty="0">
                <a:solidFill>
                  <a:srgbClr val="7E7E7E"/>
                </a:solidFill>
                <a:latin typeface="Arial"/>
                <a:cs typeface="Arial"/>
              </a:rPr>
              <a:t>Design </a:t>
            </a:r>
            <a:r>
              <a:rPr sz="1300" b="1" spc="-15" dirty="0">
                <a:solidFill>
                  <a:srgbClr val="7E7E7E"/>
                </a:solidFill>
                <a:latin typeface="Arial"/>
                <a:cs typeface="Arial"/>
              </a:rPr>
              <a:t>and </a:t>
            </a:r>
            <a:r>
              <a:rPr sz="1300" b="1" dirty="0">
                <a:solidFill>
                  <a:srgbClr val="7E7E7E"/>
                </a:solidFill>
                <a:latin typeface="Arial"/>
                <a:cs typeface="Arial"/>
              </a:rPr>
              <a:t>Manufacturing </a:t>
            </a:r>
            <a:r>
              <a:rPr sz="1300" b="1" spc="25" dirty="0">
                <a:solidFill>
                  <a:srgbClr val="7E7E7E"/>
                </a:solidFill>
                <a:latin typeface="Arial"/>
                <a:cs typeface="Arial"/>
              </a:rPr>
              <a:t>of </a:t>
            </a:r>
            <a:r>
              <a:rPr sz="1300" b="1" spc="-15" dirty="0">
                <a:solidFill>
                  <a:srgbClr val="7E7E7E"/>
                </a:solidFill>
                <a:latin typeface="Arial"/>
                <a:cs typeface="Arial"/>
              </a:rPr>
              <a:t>Lighting </a:t>
            </a:r>
            <a:r>
              <a:rPr sz="1300" b="1" spc="-45" dirty="0">
                <a:solidFill>
                  <a:srgbClr val="7E7E7E"/>
                </a:solidFill>
                <a:latin typeface="Arial"/>
                <a:cs typeface="Arial"/>
              </a:rPr>
              <a:t>Panels, </a:t>
            </a:r>
            <a:r>
              <a:rPr sz="1300" b="1" spc="-40" dirty="0">
                <a:solidFill>
                  <a:srgbClr val="7E7E7E"/>
                </a:solidFill>
                <a:latin typeface="Arial"/>
                <a:cs typeface="Arial"/>
              </a:rPr>
              <a:t>Displays,</a:t>
            </a:r>
            <a:r>
              <a:rPr sz="1300" b="1" spc="21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b="1" spc="-20" dirty="0">
                <a:solidFill>
                  <a:srgbClr val="7E7E7E"/>
                </a:solidFill>
                <a:latin typeface="Arial"/>
                <a:cs typeface="Arial"/>
              </a:rPr>
              <a:t>MFD’s</a:t>
            </a:r>
            <a:r>
              <a:rPr lang="en-US" sz="1300" b="1" spc="-20" dirty="0">
                <a:solidFill>
                  <a:srgbClr val="7E7E7E"/>
                </a:solidFill>
                <a:latin typeface="Arial"/>
                <a:cs typeface="Arial"/>
              </a:rPr>
              <a:t>, IFF &amp; Communication equipment </a:t>
            </a:r>
            <a:endParaRPr sz="13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10" dirty="0">
                <a:solidFill>
                  <a:srgbClr val="001F5F"/>
                </a:solidFill>
                <a:latin typeface="Arial"/>
                <a:cs typeface="Arial"/>
              </a:rPr>
              <a:t>Thermo</a:t>
            </a:r>
            <a:r>
              <a:rPr sz="13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spc="-90" dirty="0">
                <a:solidFill>
                  <a:srgbClr val="001F5F"/>
                </a:solidFill>
                <a:latin typeface="Arial"/>
                <a:cs typeface="Arial"/>
              </a:rPr>
              <a:t>Est</a:t>
            </a:r>
            <a:endParaRPr sz="1300" dirty="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lang="en-US" sz="1300" b="1" spc="-55" dirty="0">
                <a:solidFill>
                  <a:srgbClr val="7E7E7E"/>
                </a:solidFill>
                <a:latin typeface="Arial"/>
                <a:cs typeface="Arial"/>
              </a:rPr>
              <a:t>Temperature sensors </a:t>
            </a:r>
            <a:endParaRPr sz="13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dirty="0">
                <a:solidFill>
                  <a:srgbClr val="001F5F"/>
                </a:solidFill>
                <a:latin typeface="Arial"/>
                <a:cs typeface="Arial"/>
              </a:rPr>
              <a:t>Winkelman </a:t>
            </a:r>
            <a:r>
              <a:rPr sz="1300" b="1" spc="-25" dirty="0">
                <a:solidFill>
                  <a:srgbClr val="001F5F"/>
                </a:solidFill>
                <a:latin typeface="Arial"/>
                <a:cs typeface="Arial"/>
              </a:rPr>
              <a:t>MSR,</a:t>
            </a:r>
            <a:r>
              <a:rPr sz="1300" b="1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spc="-25" dirty="0">
                <a:solidFill>
                  <a:srgbClr val="001F5F"/>
                </a:solidFill>
                <a:latin typeface="Arial"/>
                <a:cs typeface="Arial"/>
              </a:rPr>
              <a:t>Germany</a:t>
            </a:r>
            <a:endParaRPr sz="1300" dirty="0">
              <a:latin typeface="Arial"/>
              <a:cs typeface="Arial"/>
            </a:endParaRPr>
          </a:p>
          <a:p>
            <a:pPr marL="355600" marR="5080">
              <a:lnSpc>
                <a:spcPct val="100000"/>
              </a:lnSpc>
            </a:pPr>
            <a:r>
              <a:rPr sz="1300" b="1" spc="-10" dirty="0">
                <a:solidFill>
                  <a:srgbClr val="7E7E7E"/>
                </a:solidFill>
                <a:latin typeface="Arial"/>
                <a:cs typeface="Arial"/>
              </a:rPr>
              <a:t>Manufacturers </a:t>
            </a:r>
            <a:r>
              <a:rPr sz="1300" b="1" spc="25" dirty="0">
                <a:solidFill>
                  <a:srgbClr val="7E7E7E"/>
                </a:solidFill>
                <a:latin typeface="Arial"/>
                <a:cs typeface="Arial"/>
              </a:rPr>
              <a:t>of </a:t>
            </a:r>
            <a:r>
              <a:rPr sz="1300" b="1" spc="-30" dirty="0">
                <a:solidFill>
                  <a:srgbClr val="7E7E7E"/>
                </a:solidFill>
                <a:latin typeface="Arial"/>
                <a:cs typeface="Arial"/>
              </a:rPr>
              <a:t>Flow </a:t>
            </a:r>
            <a:r>
              <a:rPr sz="1300" b="1" spc="-20" dirty="0">
                <a:solidFill>
                  <a:srgbClr val="7E7E7E"/>
                </a:solidFill>
                <a:latin typeface="Arial"/>
                <a:cs typeface="Arial"/>
              </a:rPr>
              <a:t>Forming </a:t>
            </a:r>
            <a:r>
              <a:rPr sz="1300" b="1" spc="-40" dirty="0">
                <a:solidFill>
                  <a:srgbClr val="7E7E7E"/>
                </a:solidFill>
                <a:latin typeface="Arial"/>
                <a:cs typeface="Arial"/>
              </a:rPr>
              <a:t>Parts </a:t>
            </a:r>
            <a:r>
              <a:rPr sz="1300" b="1" spc="20" dirty="0">
                <a:solidFill>
                  <a:srgbClr val="7E7E7E"/>
                </a:solidFill>
                <a:latin typeface="Arial"/>
                <a:cs typeface="Arial"/>
              </a:rPr>
              <a:t>for </a:t>
            </a:r>
            <a:r>
              <a:rPr sz="1300" b="1" spc="-30" dirty="0">
                <a:solidFill>
                  <a:srgbClr val="7E7E7E"/>
                </a:solidFill>
                <a:latin typeface="Arial"/>
                <a:cs typeface="Arial"/>
              </a:rPr>
              <a:t>Landing </a:t>
            </a:r>
            <a:r>
              <a:rPr sz="1300" b="1" spc="-35" dirty="0">
                <a:solidFill>
                  <a:srgbClr val="7E7E7E"/>
                </a:solidFill>
                <a:latin typeface="Arial"/>
                <a:cs typeface="Arial"/>
              </a:rPr>
              <a:t>Gear </a:t>
            </a:r>
            <a:r>
              <a:rPr sz="1300" b="1" spc="-10" dirty="0">
                <a:solidFill>
                  <a:srgbClr val="7E7E7E"/>
                </a:solidFill>
                <a:latin typeface="Arial"/>
                <a:cs typeface="Arial"/>
              </a:rPr>
              <a:t>Actuator </a:t>
            </a:r>
            <a:r>
              <a:rPr sz="1300" b="1" spc="-40" dirty="0">
                <a:solidFill>
                  <a:srgbClr val="7E7E7E"/>
                </a:solidFill>
                <a:latin typeface="Arial"/>
                <a:cs typeface="Arial"/>
              </a:rPr>
              <a:t>Cylinders  </a:t>
            </a:r>
            <a:r>
              <a:rPr sz="1300" b="1" spc="-15" dirty="0">
                <a:solidFill>
                  <a:srgbClr val="7E7E7E"/>
                </a:solidFill>
                <a:latin typeface="Arial"/>
                <a:cs typeface="Arial"/>
              </a:rPr>
              <a:t>and </a:t>
            </a:r>
            <a:r>
              <a:rPr sz="1300" b="1" spc="-55" dirty="0">
                <a:solidFill>
                  <a:srgbClr val="7E7E7E"/>
                </a:solidFill>
                <a:latin typeface="Arial"/>
                <a:cs typeface="Arial"/>
              </a:rPr>
              <a:t>Pressure</a:t>
            </a:r>
            <a:r>
              <a:rPr sz="1300" b="1" spc="2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b="1" spc="-75" dirty="0">
                <a:solidFill>
                  <a:srgbClr val="7E7E7E"/>
                </a:solidFill>
                <a:latin typeface="Arial"/>
                <a:cs typeface="Arial"/>
              </a:rPr>
              <a:t>Vessels</a:t>
            </a:r>
            <a:endParaRPr lang="en-US" sz="1300" b="1" spc="-75" dirty="0">
              <a:solidFill>
                <a:srgbClr val="7E7E7E"/>
              </a:solidFill>
              <a:latin typeface="Arial"/>
              <a:cs typeface="Arial"/>
            </a:endParaRPr>
          </a:p>
          <a:p>
            <a:pPr marL="355600" marR="5080">
              <a:lnSpc>
                <a:spcPct val="100000"/>
              </a:lnSpc>
            </a:pPr>
            <a:endParaRPr lang="en-US" sz="1300" b="1" spc="-75" dirty="0">
              <a:solidFill>
                <a:srgbClr val="7E7E7E"/>
              </a:solidFill>
              <a:latin typeface="Arial"/>
              <a:cs typeface="Arial"/>
            </a:endParaRPr>
          </a:p>
          <a:p>
            <a:pPr marL="355600" marR="5080" indent="-342900">
              <a:lnSpc>
                <a:spcPct val="12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en-US" sz="1300" b="1" spc="-25" dirty="0">
                <a:solidFill>
                  <a:srgbClr val="001F5F"/>
                </a:solidFill>
                <a:latin typeface="Arial"/>
                <a:cs typeface="Arial"/>
              </a:rPr>
              <a:t>RWM, Italy</a:t>
            </a:r>
          </a:p>
          <a:p>
            <a:pPr marL="12700" marR="5080">
              <a:lnSpc>
                <a:spcPct val="120000"/>
              </a:lnSpc>
              <a:tabLst>
                <a:tab pos="354965" algn="l"/>
                <a:tab pos="355600" algn="l"/>
              </a:tabLst>
            </a:pPr>
            <a:r>
              <a:rPr lang="en-US" sz="1300" b="1" spc="-50" dirty="0">
                <a:solidFill>
                  <a:srgbClr val="7E7E7E"/>
                </a:solidFill>
                <a:latin typeface="Arial"/>
                <a:cs typeface="Arial"/>
              </a:rPr>
              <a:t>        Underwater Pyrotechnic systems</a:t>
            </a:r>
          </a:p>
          <a:p>
            <a:pPr marL="355600" marR="5080">
              <a:lnSpc>
                <a:spcPct val="100000"/>
              </a:lnSpc>
            </a:pPr>
            <a:endParaRPr sz="13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12</a:t>
            </a:fld>
            <a:endParaRPr spc="-5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28493" y="924001"/>
            <a:ext cx="4287012" cy="5770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565" algn="ctr">
              <a:lnSpc>
                <a:spcPts val="2700"/>
              </a:lnSpc>
              <a:spcBef>
                <a:spcPts val="100"/>
              </a:spcBef>
            </a:pPr>
            <a:r>
              <a:rPr spc="-240" dirty="0"/>
              <a:t>Main</a:t>
            </a:r>
            <a:r>
              <a:rPr spc="-195" dirty="0"/>
              <a:t> </a:t>
            </a:r>
            <a:r>
              <a:rPr spc="-285" dirty="0"/>
              <a:t>Suppliers</a:t>
            </a:r>
          </a:p>
          <a:p>
            <a:pPr marL="76835" algn="ctr">
              <a:lnSpc>
                <a:spcPts val="1739"/>
              </a:lnSpc>
            </a:pPr>
            <a:r>
              <a:rPr lang="en-US" sz="1600" b="1" spc="-45" dirty="0">
                <a:solidFill>
                  <a:srgbClr val="7E7E7E"/>
                </a:solidFill>
                <a:latin typeface="Arial"/>
                <a:cs typeface="Arial"/>
              </a:rPr>
              <a:t>Aerospace &amp; Defense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7800" y="1594948"/>
            <a:ext cx="5864606" cy="4637038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756285" indent="-287020">
              <a:lnSpc>
                <a:spcPct val="100000"/>
              </a:lnSpc>
              <a:spcBef>
                <a:spcPts val="254"/>
              </a:spcBef>
              <a:buFont typeface="Wingdings"/>
              <a:buChar char=""/>
              <a:tabLst>
                <a:tab pos="756285" algn="l"/>
                <a:tab pos="756920" algn="l"/>
              </a:tabLst>
            </a:pPr>
            <a:r>
              <a:rPr sz="1300" b="1" spc="-30" dirty="0">
                <a:solidFill>
                  <a:srgbClr val="001F5F"/>
                </a:solidFill>
                <a:latin typeface="Arial"/>
                <a:cs typeface="Arial"/>
              </a:rPr>
              <a:t>COHU,</a:t>
            </a:r>
            <a:r>
              <a:rPr sz="13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spc="-60" dirty="0">
                <a:solidFill>
                  <a:srgbClr val="001F5F"/>
                </a:solidFill>
                <a:latin typeface="Arial"/>
                <a:cs typeface="Arial"/>
              </a:rPr>
              <a:t>USA</a:t>
            </a:r>
            <a:endParaRPr sz="1300" dirty="0">
              <a:latin typeface="Arial"/>
              <a:cs typeface="Arial"/>
            </a:endParaRPr>
          </a:p>
          <a:p>
            <a:pPr marL="756285">
              <a:lnSpc>
                <a:spcPct val="100000"/>
              </a:lnSpc>
              <a:spcBef>
                <a:spcPts val="155"/>
              </a:spcBef>
            </a:pPr>
            <a:r>
              <a:rPr sz="1300" b="1" spc="-35" dirty="0">
                <a:solidFill>
                  <a:srgbClr val="7E7E7E"/>
                </a:solidFill>
                <a:latin typeface="Arial"/>
                <a:cs typeface="Arial"/>
              </a:rPr>
              <a:t>PTZ</a:t>
            </a:r>
            <a:r>
              <a:rPr lang="en-US" sz="1300" b="1" spc="-35" dirty="0">
                <a:solidFill>
                  <a:srgbClr val="7E7E7E"/>
                </a:solidFill>
                <a:latin typeface="Arial"/>
                <a:cs typeface="Arial"/>
              </a:rPr>
              <a:t> Cameras for t</a:t>
            </a:r>
            <a:r>
              <a:rPr sz="1300" b="1" spc="-10" dirty="0">
                <a:solidFill>
                  <a:srgbClr val="7E7E7E"/>
                </a:solidFill>
                <a:latin typeface="Arial"/>
                <a:cs typeface="Arial"/>
              </a:rPr>
              <a:t>ransportation</a:t>
            </a:r>
            <a:r>
              <a:rPr lang="en-US" sz="1300" b="1" spc="-10" dirty="0">
                <a:solidFill>
                  <a:srgbClr val="7E7E7E"/>
                </a:solidFill>
                <a:latin typeface="Arial"/>
                <a:cs typeface="Arial"/>
              </a:rPr>
              <a:t> &amp; Security</a:t>
            </a:r>
            <a:endParaRPr sz="13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00" dirty="0">
              <a:latin typeface="Arial"/>
              <a:cs typeface="Arial"/>
            </a:endParaRPr>
          </a:p>
          <a:p>
            <a:pPr marL="756285" marR="378460" lvl="1" indent="-287020">
              <a:lnSpc>
                <a:spcPct val="120000"/>
              </a:lnSpc>
              <a:spcBef>
                <a:spcPts val="100"/>
              </a:spcBef>
              <a:buFont typeface="Wingdings"/>
              <a:buChar char=""/>
              <a:tabLst>
                <a:tab pos="299085" algn="l"/>
                <a:tab pos="299720" algn="l"/>
              </a:tabLst>
            </a:pPr>
            <a:r>
              <a:rPr lang="en-US" sz="1300" b="1" spc="-60" dirty="0">
                <a:solidFill>
                  <a:srgbClr val="001F5F"/>
                </a:solidFill>
                <a:latin typeface="Arial"/>
                <a:cs typeface="Arial"/>
              </a:rPr>
              <a:t>LYNRED </a:t>
            </a:r>
            <a:r>
              <a:rPr lang="en-US" sz="1300" b="1" spc="-10" dirty="0">
                <a:solidFill>
                  <a:srgbClr val="001F5F"/>
                </a:solidFill>
                <a:latin typeface="Arial"/>
                <a:cs typeface="Arial"/>
              </a:rPr>
              <a:t>, </a:t>
            </a:r>
            <a:r>
              <a:rPr lang="en-US" sz="1300" b="1" spc="-50" dirty="0">
                <a:solidFill>
                  <a:srgbClr val="001F5F"/>
                </a:solidFill>
                <a:latin typeface="Arial"/>
                <a:cs typeface="Arial"/>
              </a:rPr>
              <a:t>France </a:t>
            </a:r>
            <a:r>
              <a:rPr lang="en-US" sz="1300" b="1" spc="-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</a:p>
          <a:p>
            <a:pPr marL="469265" marR="378460" lvl="1">
              <a:lnSpc>
                <a:spcPct val="120000"/>
              </a:lnSpc>
              <a:spcBef>
                <a:spcPts val="100"/>
              </a:spcBef>
              <a:tabLst>
                <a:tab pos="299085" algn="l"/>
                <a:tab pos="299720" algn="l"/>
              </a:tabLst>
            </a:pPr>
            <a:r>
              <a:rPr lang="en-US" sz="1300" b="1" spc="-50" dirty="0">
                <a:solidFill>
                  <a:srgbClr val="7E7E7E"/>
                </a:solidFill>
                <a:latin typeface="Arial"/>
                <a:cs typeface="Arial"/>
              </a:rPr>
              <a:t>        </a:t>
            </a:r>
            <a:r>
              <a:rPr lang="en-US" sz="1300" b="1" spc="-30" dirty="0">
                <a:solidFill>
                  <a:srgbClr val="7E7E7E"/>
                </a:solidFill>
                <a:latin typeface="Arial"/>
                <a:cs typeface="Arial"/>
              </a:rPr>
              <a:t>Cooled</a:t>
            </a:r>
            <a:r>
              <a:rPr lang="en-US" sz="1300" b="1" spc="1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lang="en-US" sz="1300" b="1" spc="-20" dirty="0">
                <a:solidFill>
                  <a:srgbClr val="7E7E7E"/>
                </a:solidFill>
                <a:latin typeface="Arial"/>
                <a:cs typeface="Arial"/>
              </a:rPr>
              <a:t>IDDCA &amp; Bolometers (former Sofradir &amp; ULIS)</a:t>
            </a:r>
            <a:endParaRPr lang="en-US" sz="1300" dirty="0">
              <a:latin typeface="Arial"/>
              <a:cs typeface="Arial"/>
            </a:endParaRPr>
          </a:p>
          <a:p>
            <a:pPr lvl="1">
              <a:spcBef>
                <a:spcPts val="55"/>
              </a:spcBef>
              <a:buClr>
                <a:srgbClr val="001F5F"/>
              </a:buClr>
            </a:pPr>
            <a:endParaRPr lang="en-US" sz="700" dirty="0">
              <a:latin typeface="Arial"/>
              <a:cs typeface="Arial"/>
            </a:endParaRPr>
          </a:p>
          <a:p>
            <a:pPr marL="756285" lvl="1" indent="-287020">
              <a:buFont typeface="Wingdings"/>
              <a:buChar char=""/>
              <a:tabLst>
                <a:tab pos="299085" algn="l"/>
                <a:tab pos="299720" algn="l"/>
              </a:tabLst>
            </a:pPr>
            <a:r>
              <a:rPr lang="en-US" sz="1300" b="1" spc="-55" dirty="0" err="1">
                <a:solidFill>
                  <a:srgbClr val="001F5F"/>
                </a:solidFill>
                <a:latin typeface="Arial"/>
                <a:cs typeface="Arial"/>
              </a:rPr>
              <a:t>Fullscale</a:t>
            </a:r>
            <a:r>
              <a:rPr lang="en-US" sz="1300" b="1" spc="-55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lang="en-US" sz="13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1300" b="1" spc="-50" dirty="0">
                <a:solidFill>
                  <a:srgbClr val="001F5F"/>
                </a:solidFill>
                <a:latin typeface="Arial"/>
                <a:cs typeface="Arial"/>
              </a:rPr>
              <a:t>France</a:t>
            </a:r>
          </a:p>
          <a:p>
            <a:pPr marL="469265" lvl="1">
              <a:tabLst>
                <a:tab pos="299085" algn="l"/>
                <a:tab pos="299720" algn="l"/>
              </a:tabLst>
            </a:pPr>
            <a:r>
              <a:rPr lang="en-US" sz="1300" b="1" spc="-15" dirty="0">
                <a:solidFill>
                  <a:srgbClr val="7E7E7E"/>
                </a:solidFill>
                <a:latin typeface="Arial"/>
                <a:cs typeface="Arial"/>
              </a:rPr>
              <a:t>      Electrical circuits and camera engines</a:t>
            </a:r>
          </a:p>
          <a:p>
            <a:pPr marL="469265" lvl="1">
              <a:tabLst>
                <a:tab pos="299085" algn="l"/>
                <a:tab pos="299720" algn="l"/>
              </a:tabLst>
            </a:pPr>
            <a:endParaRPr lang="en-US" sz="1300" b="1" spc="-15" dirty="0">
              <a:solidFill>
                <a:srgbClr val="7E7E7E"/>
              </a:solidFill>
              <a:latin typeface="Arial"/>
              <a:cs typeface="Arial"/>
            </a:endParaRPr>
          </a:p>
          <a:p>
            <a:pPr marL="756285" lvl="1" indent="-287020">
              <a:buFont typeface="Wingdings"/>
              <a:buChar char=""/>
              <a:tabLst>
                <a:tab pos="299085" algn="l"/>
                <a:tab pos="299720" algn="l"/>
              </a:tabLst>
            </a:pPr>
            <a:r>
              <a:rPr lang="en-US" sz="1300" b="1" spc="-55" dirty="0" err="1">
                <a:solidFill>
                  <a:srgbClr val="001F5F"/>
                </a:solidFill>
                <a:latin typeface="Arial"/>
                <a:cs typeface="Arial"/>
              </a:rPr>
              <a:t>Cilas</a:t>
            </a:r>
            <a:r>
              <a:rPr lang="en-US" sz="1300" b="1" spc="-55" dirty="0">
                <a:solidFill>
                  <a:srgbClr val="001F5F"/>
                </a:solidFill>
                <a:latin typeface="Arial"/>
                <a:cs typeface="Arial"/>
              </a:rPr>
              <a:t> – Ariane Group,</a:t>
            </a:r>
            <a:r>
              <a:rPr lang="en-US" sz="13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1300" b="1" spc="-50" dirty="0">
                <a:solidFill>
                  <a:srgbClr val="001F5F"/>
                </a:solidFill>
                <a:latin typeface="Arial"/>
                <a:cs typeface="Arial"/>
              </a:rPr>
              <a:t>France</a:t>
            </a:r>
            <a:endParaRPr lang="en-US" sz="1300" dirty="0">
              <a:latin typeface="Arial"/>
              <a:cs typeface="Arial"/>
            </a:endParaRPr>
          </a:p>
          <a:p>
            <a:pPr marL="756285" lvl="1">
              <a:spcBef>
                <a:spcPts val="315"/>
              </a:spcBef>
            </a:pPr>
            <a:r>
              <a:rPr lang="en-US" sz="1300" b="1" spc="-15" dirty="0">
                <a:solidFill>
                  <a:srgbClr val="7E7E7E"/>
                </a:solidFill>
                <a:latin typeface="Arial"/>
                <a:cs typeface="Arial"/>
              </a:rPr>
              <a:t>Laser designators </a:t>
            </a: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en-US" sz="1600" dirty="0">
              <a:latin typeface="Arial"/>
              <a:cs typeface="Arial"/>
            </a:endParaRPr>
          </a:p>
          <a:p>
            <a:pPr marL="756285" indent="-287020">
              <a:lnSpc>
                <a:spcPct val="100000"/>
              </a:lnSpc>
              <a:buFont typeface="Wingdings"/>
              <a:buChar char=""/>
              <a:tabLst>
                <a:tab pos="756285" algn="l"/>
                <a:tab pos="756920" algn="l"/>
              </a:tabLst>
            </a:pPr>
            <a:r>
              <a:rPr lang="en-US" sz="1300" b="1" spc="-60" dirty="0">
                <a:solidFill>
                  <a:srgbClr val="001F5F"/>
                </a:solidFill>
                <a:latin typeface="Arial"/>
                <a:cs typeface="Arial"/>
              </a:rPr>
              <a:t>LHERITIER,</a:t>
            </a:r>
            <a:r>
              <a:rPr lang="en-US" sz="13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1300" b="1" spc="-50" dirty="0">
                <a:solidFill>
                  <a:srgbClr val="001F5F"/>
                </a:solidFill>
                <a:latin typeface="Arial"/>
                <a:cs typeface="Arial"/>
              </a:rPr>
              <a:t>France</a:t>
            </a:r>
            <a:endParaRPr lang="en-US" sz="1300" dirty="0">
              <a:latin typeface="Arial"/>
              <a:cs typeface="Arial"/>
            </a:endParaRPr>
          </a:p>
          <a:p>
            <a:pPr marL="756285">
              <a:lnSpc>
                <a:spcPct val="100000"/>
              </a:lnSpc>
              <a:spcBef>
                <a:spcPts val="155"/>
              </a:spcBef>
            </a:pPr>
            <a:r>
              <a:rPr lang="en-US" sz="1300" b="1" spc="-50" dirty="0">
                <a:solidFill>
                  <a:srgbClr val="7E7E7E"/>
                </a:solidFill>
                <a:latin typeface="Arial"/>
                <a:cs typeface="Arial"/>
              </a:rPr>
              <a:t>Cameras for Defense &amp; Aerospace</a:t>
            </a:r>
          </a:p>
          <a:p>
            <a:pPr marL="756285" lvl="1">
              <a:spcBef>
                <a:spcPts val="315"/>
              </a:spcBef>
            </a:pPr>
            <a:endParaRPr lang="en-US" sz="1300" b="1" spc="-15" dirty="0">
              <a:solidFill>
                <a:srgbClr val="7E7E7E"/>
              </a:solidFill>
              <a:latin typeface="Arial"/>
              <a:cs typeface="Arial"/>
            </a:endParaRPr>
          </a:p>
          <a:p>
            <a:pPr marL="756285" lvl="1">
              <a:spcBef>
                <a:spcPts val="315"/>
              </a:spcBef>
            </a:pPr>
            <a:endParaRPr lang="en-US" sz="1300" b="1" spc="-15" dirty="0">
              <a:solidFill>
                <a:srgbClr val="7E7E7E"/>
              </a:solidFill>
              <a:latin typeface="Arial"/>
              <a:cs typeface="Arial"/>
            </a:endParaRPr>
          </a:p>
          <a:p>
            <a:pPr marL="469265" lvl="1">
              <a:tabLst>
                <a:tab pos="299085" algn="l"/>
                <a:tab pos="299720" algn="l"/>
              </a:tabLst>
            </a:pPr>
            <a:endParaRPr lang="en-US" sz="1300" dirty="0">
              <a:latin typeface="Arial"/>
              <a:cs typeface="Arial"/>
            </a:endParaRPr>
          </a:p>
          <a:p>
            <a:pPr marL="756285">
              <a:lnSpc>
                <a:spcPct val="100000"/>
              </a:lnSpc>
              <a:spcBef>
                <a:spcPts val="155"/>
              </a:spcBef>
            </a:pPr>
            <a:endParaRPr lang="en-US" sz="1300" b="1" spc="-50" dirty="0">
              <a:solidFill>
                <a:srgbClr val="7E7E7E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300" b="1" spc="-10" dirty="0">
                <a:latin typeface="Arial"/>
                <a:cs typeface="Arial"/>
              </a:rPr>
              <a:t>.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13</a:t>
            </a:fld>
            <a:endParaRPr spc="-5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930" algn="ctr">
              <a:lnSpc>
                <a:spcPct val="100000"/>
              </a:lnSpc>
              <a:spcBef>
                <a:spcPts val="100"/>
              </a:spcBef>
            </a:pPr>
            <a:r>
              <a:rPr spc="-240" dirty="0"/>
              <a:t>Main</a:t>
            </a:r>
            <a:r>
              <a:rPr spc="-140" dirty="0"/>
              <a:t> </a:t>
            </a:r>
            <a:r>
              <a:rPr spc="-285" dirty="0"/>
              <a:t>Suppliers</a:t>
            </a:r>
          </a:p>
          <a:p>
            <a:pPr marL="71120" algn="ctr">
              <a:lnSpc>
                <a:spcPct val="100000"/>
              </a:lnSpc>
              <a:spcBef>
                <a:spcPts val="20"/>
              </a:spcBef>
            </a:pPr>
            <a:r>
              <a:rPr sz="1600" b="1" spc="-45" dirty="0">
                <a:solidFill>
                  <a:srgbClr val="7E7E7E"/>
                </a:solidFill>
                <a:latin typeface="Arial"/>
                <a:cs typeface="Arial"/>
              </a:rPr>
              <a:t>Optics </a:t>
            </a:r>
            <a:r>
              <a:rPr sz="1600" b="1" spc="200" dirty="0">
                <a:solidFill>
                  <a:srgbClr val="7E7E7E"/>
                </a:solidFill>
                <a:latin typeface="Arial"/>
                <a:cs typeface="Arial"/>
              </a:rPr>
              <a:t>&amp; </a:t>
            </a:r>
            <a:r>
              <a:rPr sz="1600" b="1" spc="-40" dirty="0">
                <a:solidFill>
                  <a:srgbClr val="7E7E7E"/>
                </a:solidFill>
                <a:latin typeface="Arial"/>
                <a:cs typeface="Arial"/>
              </a:rPr>
              <a:t>Electro Optics, </a:t>
            </a:r>
            <a:r>
              <a:rPr sz="1600" b="1" spc="-55" dirty="0">
                <a:solidFill>
                  <a:srgbClr val="7E7E7E"/>
                </a:solidFill>
                <a:latin typeface="Arial"/>
                <a:cs typeface="Arial"/>
              </a:rPr>
              <a:t>Cameras </a:t>
            </a:r>
            <a:r>
              <a:rPr sz="1600" b="1" spc="200" dirty="0">
                <a:solidFill>
                  <a:srgbClr val="7E7E7E"/>
                </a:solidFill>
                <a:latin typeface="Arial"/>
                <a:cs typeface="Arial"/>
              </a:rPr>
              <a:t>&amp;</a:t>
            </a:r>
            <a:r>
              <a:rPr sz="1600" b="1" spc="-16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600" b="1" spc="-50" dirty="0">
                <a:solidFill>
                  <a:srgbClr val="7E7E7E"/>
                </a:solidFill>
                <a:latin typeface="Arial"/>
                <a:cs typeface="Arial"/>
              </a:rPr>
              <a:t>Displays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000" y="1562176"/>
            <a:ext cx="5410200" cy="2098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6285">
              <a:lnSpc>
                <a:spcPct val="100000"/>
              </a:lnSpc>
              <a:spcBef>
                <a:spcPts val="155"/>
              </a:spcBef>
            </a:pPr>
            <a:endParaRPr lang="en-US" sz="1300" b="1" spc="-50" dirty="0">
              <a:solidFill>
                <a:srgbClr val="7E7E7E"/>
              </a:solidFill>
              <a:latin typeface="Arial"/>
              <a:cs typeface="Arial"/>
            </a:endParaRPr>
          </a:p>
          <a:p>
            <a:pPr marL="756285" indent="-287020">
              <a:lnSpc>
                <a:spcPct val="100000"/>
              </a:lnSpc>
              <a:buFont typeface="Wingdings"/>
              <a:buChar char=""/>
              <a:tabLst>
                <a:tab pos="756285" algn="l"/>
                <a:tab pos="756920" algn="l"/>
              </a:tabLst>
            </a:pPr>
            <a:r>
              <a:rPr lang="en-US" sz="1300" b="1" spc="-60" dirty="0" err="1">
                <a:solidFill>
                  <a:srgbClr val="001F5F"/>
                </a:solidFill>
                <a:latin typeface="Arial"/>
                <a:cs typeface="Arial"/>
              </a:rPr>
              <a:t>Winlight</a:t>
            </a:r>
            <a:r>
              <a:rPr lang="en-US" sz="1300" b="1" spc="-60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lang="en-US" sz="13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1300" b="1" spc="-50" dirty="0">
                <a:solidFill>
                  <a:srgbClr val="001F5F"/>
                </a:solidFill>
                <a:latin typeface="Arial"/>
                <a:cs typeface="Arial"/>
              </a:rPr>
              <a:t>France</a:t>
            </a:r>
            <a:endParaRPr lang="en-US" sz="1300" dirty="0">
              <a:latin typeface="Arial"/>
              <a:cs typeface="Arial"/>
            </a:endParaRPr>
          </a:p>
          <a:p>
            <a:pPr marL="756285">
              <a:lnSpc>
                <a:spcPct val="100000"/>
              </a:lnSpc>
              <a:spcBef>
                <a:spcPts val="155"/>
              </a:spcBef>
            </a:pPr>
            <a:r>
              <a:rPr lang="en-US" sz="1300" b="1" spc="-50" dirty="0">
                <a:solidFill>
                  <a:srgbClr val="7E7E7E"/>
                </a:solidFill>
                <a:latin typeface="Arial"/>
                <a:cs typeface="Arial"/>
              </a:rPr>
              <a:t>optical systems and components</a:t>
            </a:r>
          </a:p>
          <a:p>
            <a:pPr marL="299085" indent="-287020">
              <a:lnSpc>
                <a:spcPct val="100000"/>
              </a:lnSpc>
              <a:buFont typeface="Wingdings"/>
              <a:buChar char=""/>
              <a:tabLst>
                <a:tab pos="299085" algn="l"/>
                <a:tab pos="299720" algn="l"/>
              </a:tabLst>
            </a:pPr>
            <a:endParaRPr lang="en-US" sz="1000" b="1" spc="-55" dirty="0">
              <a:solidFill>
                <a:srgbClr val="001F5F"/>
              </a:solidFill>
              <a:latin typeface="Arial"/>
              <a:cs typeface="Arial"/>
            </a:endParaRPr>
          </a:p>
          <a:p>
            <a:pPr marL="756285" indent="-287020">
              <a:lnSpc>
                <a:spcPct val="100000"/>
              </a:lnSpc>
              <a:buFont typeface="Wingdings"/>
              <a:buChar char=""/>
              <a:tabLst>
                <a:tab pos="756285" algn="l"/>
                <a:tab pos="756920" algn="l"/>
              </a:tabLst>
            </a:pPr>
            <a:r>
              <a:rPr lang="en-US" sz="1300" b="1" spc="-15" dirty="0">
                <a:solidFill>
                  <a:srgbClr val="001F5F"/>
                </a:solidFill>
                <a:latin typeface="Arial"/>
                <a:cs typeface="Arial"/>
              </a:rPr>
              <a:t>KOPIN,</a:t>
            </a:r>
            <a:r>
              <a:rPr lang="en-US" sz="1300" b="1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1300" b="1" spc="-60" dirty="0">
                <a:solidFill>
                  <a:srgbClr val="001F5F"/>
                </a:solidFill>
                <a:latin typeface="Arial"/>
                <a:cs typeface="Arial"/>
              </a:rPr>
              <a:t>USA</a:t>
            </a:r>
            <a:endParaRPr lang="en-US" sz="1300" dirty="0">
              <a:latin typeface="Arial"/>
              <a:cs typeface="Arial"/>
            </a:endParaRPr>
          </a:p>
          <a:p>
            <a:pPr marL="756285">
              <a:lnSpc>
                <a:spcPct val="100000"/>
              </a:lnSpc>
              <a:spcBef>
                <a:spcPts val="155"/>
              </a:spcBef>
            </a:pPr>
            <a:r>
              <a:rPr lang="en-US" sz="1300" b="1" spc="10" dirty="0">
                <a:solidFill>
                  <a:srgbClr val="7E7E7E"/>
                </a:solidFill>
                <a:latin typeface="Arial"/>
                <a:cs typeface="Arial"/>
              </a:rPr>
              <a:t>Micro </a:t>
            </a:r>
            <a:r>
              <a:rPr lang="en-US" sz="1300" b="1" spc="-90" dirty="0">
                <a:solidFill>
                  <a:srgbClr val="7E7E7E"/>
                </a:solidFill>
                <a:latin typeface="Arial"/>
                <a:cs typeface="Arial"/>
              </a:rPr>
              <a:t>LCD</a:t>
            </a:r>
            <a:r>
              <a:rPr lang="en-US" sz="1300" b="1" spc="15" dirty="0">
                <a:solidFill>
                  <a:srgbClr val="7E7E7E"/>
                </a:solidFill>
                <a:latin typeface="Arial"/>
                <a:cs typeface="Arial"/>
              </a:rPr>
              <a:t> &amp; OLED </a:t>
            </a:r>
            <a:r>
              <a:rPr lang="en-US" sz="1300" b="1" spc="-45" dirty="0">
                <a:solidFill>
                  <a:srgbClr val="7E7E7E"/>
                </a:solidFill>
                <a:latin typeface="Arial"/>
                <a:cs typeface="Arial"/>
              </a:rPr>
              <a:t>Displays</a:t>
            </a:r>
          </a:p>
          <a:p>
            <a:pPr marL="756285">
              <a:lnSpc>
                <a:spcPct val="100000"/>
              </a:lnSpc>
              <a:spcBef>
                <a:spcPts val="155"/>
              </a:spcBef>
            </a:pPr>
            <a:endParaRPr lang="en-US" sz="900" b="1" spc="-45" dirty="0">
              <a:solidFill>
                <a:srgbClr val="7E7E7E"/>
              </a:solidFill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  <a:spcBef>
                <a:spcPts val="315"/>
              </a:spcBef>
            </a:pPr>
            <a:endParaRPr lang="en-US" sz="1300" b="1" spc="-15" dirty="0">
              <a:solidFill>
                <a:srgbClr val="7E7E7E"/>
              </a:solidFill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  <a:spcBef>
                <a:spcPts val="315"/>
              </a:spcBef>
            </a:pPr>
            <a:endParaRPr lang="en-US" sz="1300" b="1" spc="-15" dirty="0">
              <a:solidFill>
                <a:srgbClr val="7E7E7E"/>
              </a:solidFill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  <a:spcBef>
                <a:spcPts val="315"/>
              </a:spcBef>
            </a:pPr>
            <a:endParaRPr sz="13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14</a:t>
            </a:fld>
            <a:endParaRPr spc="-5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930" algn="ctr">
              <a:lnSpc>
                <a:spcPct val="100000"/>
              </a:lnSpc>
              <a:spcBef>
                <a:spcPts val="100"/>
              </a:spcBef>
            </a:pPr>
            <a:r>
              <a:rPr spc="-240" dirty="0"/>
              <a:t>Main</a:t>
            </a:r>
            <a:r>
              <a:rPr spc="-140" dirty="0"/>
              <a:t> </a:t>
            </a:r>
            <a:r>
              <a:rPr spc="-285" dirty="0"/>
              <a:t>Suppliers</a:t>
            </a:r>
          </a:p>
          <a:p>
            <a:pPr marL="71120" algn="ctr">
              <a:lnSpc>
                <a:spcPct val="100000"/>
              </a:lnSpc>
              <a:spcBef>
                <a:spcPts val="20"/>
              </a:spcBef>
            </a:pPr>
            <a:r>
              <a:rPr sz="1600" b="1" spc="-45" dirty="0">
                <a:solidFill>
                  <a:srgbClr val="7E7E7E"/>
                </a:solidFill>
                <a:latin typeface="Arial"/>
                <a:cs typeface="Arial"/>
              </a:rPr>
              <a:t>Optics </a:t>
            </a:r>
            <a:r>
              <a:rPr sz="1600" b="1" spc="200" dirty="0">
                <a:solidFill>
                  <a:srgbClr val="7E7E7E"/>
                </a:solidFill>
                <a:latin typeface="Arial"/>
                <a:cs typeface="Arial"/>
              </a:rPr>
              <a:t>&amp; </a:t>
            </a:r>
            <a:r>
              <a:rPr sz="1600" b="1" spc="-40" dirty="0">
                <a:solidFill>
                  <a:srgbClr val="7E7E7E"/>
                </a:solidFill>
                <a:latin typeface="Arial"/>
                <a:cs typeface="Arial"/>
              </a:rPr>
              <a:t>Electro Optics, </a:t>
            </a:r>
            <a:r>
              <a:rPr sz="1600" b="1" spc="-55" dirty="0">
                <a:solidFill>
                  <a:srgbClr val="7E7E7E"/>
                </a:solidFill>
                <a:latin typeface="Arial"/>
                <a:cs typeface="Arial"/>
              </a:rPr>
              <a:t>Cameras </a:t>
            </a:r>
            <a:r>
              <a:rPr sz="1600" b="1" spc="200" dirty="0">
                <a:solidFill>
                  <a:srgbClr val="7E7E7E"/>
                </a:solidFill>
                <a:latin typeface="Arial"/>
                <a:cs typeface="Arial"/>
              </a:rPr>
              <a:t>&amp;</a:t>
            </a:r>
            <a:r>
              <a:rPr sz="1600" b="1" spc="-16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600" b="1" spc="-50" dirty="0">
                <a:solidFill>
                  <a:srgbClr val="7E7E7E"/>
                </a:solidFill>
                <a:latin typeface="Arial"/>
                <a:cs typeface="Arial"/>
              </a:rPr>
              <a:t>Displays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0594" y="1778253"/>
            <a:ext cx="6234430" cy="205889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70" dirty="0">
                <a:solidFill>
                  <a:srgbClr val="001F5F"/>
                </a:solidFill>
                <a:latin typeface="Arial"/>
                <a:cs typeface="Arial"/>
              </a:rPr>
              <a:t>FRANKE,</a:t>
            </a:r>
            <a:r>
              <a:rPr sz="1300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spc="-25" dirty="0">
                <a:solidFill>
                  <a:srgbClr val="001F5F"/>
                </a:solidFill>
                <a:latin typeface="Arial"/>
                <a:cs typeface="Arial"/>
              </a:rPr>
              <a:t>Germany</a:t>
            </a:r>
            <a:endParaRPr sz="1300" dirty="0">
              <a:latin typeface="Arial"/>
              <a:cs typeface="Arial"/>
            </a:endParaRPr>
          </a:p>
          <a:p>
            <a:pPr marL="355600" marR="5080">
              <a:lnSpc>
                <a:spcPct val="100000"/>
              </a:lnSpc>
            </a:pPr>
            <a:r>
              <a:rPr sz="1300" b="1" spc="15" dirty="0">
                <a:solidFill>
                  <a:srgbClr val="7E7E7E"/>
                </a:solidFill>
                <a:latin typeface="Arial"/>
                <a:cs typeface="Arial"/>
              </a:rPr>
              <a:t>Wire </a:t>
            </a:r>
            <a:r>
              <a:rPr sz="1300" b="1" spc="-65" dirty="0">
                <a:solidFill>
                  <a:srgbClr val="7E7E7E"/>
                </a:solidFill>
                <a:latin typeface="Arial"/>
                <a:cs typeface="Arial"/>
              </a:rPr>
              <a:t>Race </a:t>
            </a:r>
            <a:r>
              <a:rPr sz="1300" b="1" spc="-45" dirty="0">
                <a:solidFill>
                  <a:srgbClr val="7E7E7E"/>
                </a:solidFill>
                <a:latin typeface="Arial"/>
                <a:cs typeface="Arial"/>
              </a:rPr>
              <a:t>Bearings </a:t>
            </a:r>
            <a:r>
              <a:rPr sz="1300" b="1" spc="-15" dirty="0">
                <a:solidFill>
                  <a:srgbClr val="7E7E7E"/>
                </a:solidFill>
                <a:latin typeface="Arial"/>
                <a:cs typeface="Arial"/>
              </a:rPr>
              <a:t>and </a:t>
            </a:r>
            <a:r>
              <a:rPr sz="1300" b="1" spc="-35" dirty="0">
                <a:solidFill>
                  <a:srgbClr val="7E7E7E"/>
                </a:solidFill>
                <a:latin typeface="Arial"/>
                <a:cs typeface="Arial"/>
              </a:rPr>
              <a:t>Linear </a:t>
            </a:r>
            <a:r>
              <a:rPr sz="1300" b="1" spc="-45" dirty="0">
                <a:solidFill>
                  <a:srgbClr val="7E7E7E"/>
                </a:solidFill>
                <a:latin typeface="Arial"/>
                <a:cs typeface="Arial"/>
              </a:rPr>
              <a:t>Bearings </a:t>
            </a:r>
            <a:r>
              <a:rPr sz="1300" b="1" spc="20" dirty="0">
                <a:solidFill>
                  <a:srgbClr val="7E7E7E"/>
                </a:solidFill>
                <a:latin typeface="Arial"/>
                <a:cs typeface="Arial"/>
              </a:rPr>
              <a:t>for </a:t>
            </a:r>
            <a:r>
              <a:rPr sz="1300" b="1" spc="-10" dirty="0">
                <a:solidFill>
                  <a:srgbClr val="7E7E7E"/>
                </a:solidFill>
                <a:latin typeface="Arial"/>
                <a:cs typeface="Arial"/>
              </a:rPr>
              <a:t>Industrial, </a:t>
            </a:r>
            <a:r>
              <a:rPr sz="1300" b="1" spc="20" dirty="0">
                <a:solidFill>
                  <a:srgbClr val="7E7E7E"/>
                </a:solidFill>
                <a:latin typeface="Arial"/>
                <a:cs typeface="Arial"/>
              </a:rPr>
              <a:t>Military </a:t>
            </a:r>
            <a:r>
              <a:rPr sz="1300" b="1" spc="-15" dirty="0">
                <a:solidFill>
                  <a:srgbClr val="7E7E7E"/>
                </a:solidFill>
                <a:latin typeface="Arial"/>
                <a:cs typeface="Arial"/>
              </a:rPr>
              <a:t>and </a:t>
            </a:r>
            <a:r>
              <a:rPr sz="1300" b="1" dirty="0">
                <a:solidFill>
                  <a:srgbClr val="7E7E7E"/>
                </a:solidFill>
                <a:latin typeface="Arial"/>
                <a:cs typeface="Arial"/>
              </a:rPr>
              <a:t>Medical  </a:t>
            </a:r>
            <a:r>
              <a:rPr sz="1300" b="1" spc="5" dirty="0">
                <a:solidFill>
                  <a:srgbClr val="7E7E7E"/>
                </a:solidFill>
                <a:latin typeface="Arial"/>
                <a:cs typeface="Arial"/>
              </a:rPr>
              <a:t>Imaging</a:t>
            </a:r>
            <a:r>
              <a:rPr sz="1300" b="1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b="1" spc="-20" dirty="0">
                <a:solidFill>
                  <a:srgbClr val="7E7E7E"/>
                </a:solidFill>
                <a:latin typeface="Arial"/>
                <a:cs typeface="Arial"/>
              </a:rPr>
              <a:t>applications</a:t>
            </a:r>
            <a:endParaRPr sz="13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1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25" dirty="0">
                <a:solidFill>
                  <a:srgbClr val="001F5F"/>
                </a:solidFill>
                <a:latin typeface="Arial"/>
                <a:cs typeface="Arial"/>
              </a:rPr>
              <a:t>General </a:t>
            </a:r>
            <a:r>
              <a:rPr sz="1300" b="1" spc="-40" dirty="0">
                <a:solidFill>
                  <a:srgbClr val="001F5F"/>
                </a:solidFill>
                <a:latin typeface="Arial"/>
                <a:cs typeface="Arial"/>
              </a:rPr>
              <a:t>Dynamics </a:t>
            </a:r>
            <a:r>
              <a:rPr sz="1300" b="1" spc="-20" dirty="0">
                <a:solidFill>
                  <a:srgbClr val="001F5F"/>
                </a:solidFill>
                <a:latin typeface="Arial"/>
                <a:cs typeface="Arial"/>
              </a:rPr>
              <a:t>Global </a:t>
            </a:r>
            <a:r>
              <a:rPr sz="1300" b="1" spc="5" dirty="0">
                <a:solidFill>
                  <a:srgbClr val="001F5F"/>
                </a:solidFill>
                <a:latin typeface="Arial"/>
                <a:cs typeface="Arial"/>
              </a:rPr>
              <a:t>Imaging </a:t>
            </a:r>
            <a:r>
              <a:rPr sz="1300" b="1" spc="-30" dirty="0">
                <a:solidFill>
                  <a:srgbClr val="001F5F"/>
                </a:solidFill>
                <a:latin typeface="Arial"/>
                <a:cs typeface="Arial"/>
              </a:rPr>
              <a:t>Technologies </a:t>
            </a:r>
            <a:r>
              <a:rPr sz="1300" b="1" spc="-45" dirty="0">
                <a:solidFill>
                  <a:srgbClr val="001F5F"/>
                </a:solidFill>
                <a:latin typeface="Arial"/>
                <a:cs typeface="Arial"/>
              </a:rPr>
              <a:t>(AXSYS),</a:t>
            </a:r>
            <a:r>
              <a:rPr sz="1300" b="1" spc="2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spc="-60" dirty="0">
                <a:solidFill>
                  <a:srgbClr val="001F5F"/>
                </a:solidFill>
                <a:latin typeface="Arial"/>
                <a:cs typeface="Arial"/>
              </a:rPr>
              <a:t>USA</a:t>
            </a:r>
            <a:endParaRPr sz="1300" dirty="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1300" b="1" spc="30" dirty="0">
                <a:solidFill>
                  <a:srgbClr val="7E7E7E"/>
                </a:solidFill>
                <a:latin typeface="Arial"/>
                <a:cs typeface="Arial"/>
              </a:rPr>
              <a:t>Motion </a:t>
            </a:r>
            <a:r>
              <a:rPr sz="1300" b="1" spc="-15" dirty="0">
                <a:solidFill>
                  <a:srgbClr val="7E7E7E"/>
                </a:solidFill>
                <a:latin typeface="Arial"/>
                <a:cs typeface="Arial"/>
              </a:rPr>
              <a:t>Control </a:t>
            </a:r>
            <a:r>
              <a:rPr sz="1300" b="1" spc="-45" dirty="0">
                <a:solidFill>
                  <a:srgbClr val="7E7E7E"/>
                </a:solidFill>
                <a:latin typeface="Arial"/>
                <a:cs typeface="Arial"/>
              </a:rPr>
              <a:t>Devices </a:t>
            </a:r>
            <a:r>
              <a:rPr sz="1300" b="1" spc="-60" dirty="0">
                <a:solidFill>
                  <a:srgbClr val="7E7E7E"/>
                </a:solidFill>
                <a:latin typeface="Arial"/>
                <a:cs typeface="Arial"/>
              </a:rPr>
              <a:t>Brush </a:t>
            </a:r>
            <a:r>
              <a:rPr sz="1300" b="1" spc="160" dirty="0">
                <a:solidFill>
                  <a:srgbClr val="7E7E7E"/>
                </a:solidFill>
                <a:latin typeface="Arial"/>
                <a:cs typeface="Arial"/>
              </a:rPr>
              <a:t>&amp; </a:t>
            </a:r>
            <a:r>
              <a:rPr sz="1300" b="1" spc="-70" dirty="0">
                <a:solidFill>
                  <a:srgbClr val="7E7E7E"/>
                </a:solidFill>
                <a:latin typeface="Arial"/>
                <a:cs typeface="Arial"/>
              </a:rPr>
              <a:t>Brushless </a:t>
            </a:r>
            <a:r>
              <a:rPr sz="1300" b="1" spc="5" dirty="0">
                <a:solidFill>
                  <a:srgbClr val="7E7E7E"/>
                </a:solidFill>
                <a:latin typeface="Arial"/>
                <a:cs typeface="Arial"/>
              </a:rPr>
              <a:t>Motors </a:t>
            </a:r>
            <a:r>
              <a:rPr sz="1300" b="1" spc="-95" dirty="0">
                <a:solidFill>
                  <a:srgbClr val="7E7E7E"/>
                </a:solidFill>
                <a:latin typeface="Arial"/>
                <a:cs typeface="Arial"/>
              </a:rPr>
              <a:t>as </a:t>
            </a:r>
            <a:r>
              <a:rPr sz="1300" b="1" spc="-5" dirty="0">
                <a:solidFill>
                  <a:srgbClr val="7E7E7E"/>
                </a:solidFill>
                <a:latin typeface="Arial"/>
                <a:cs typeface="Arial"/>
              </a:rPr>
              <a:t>well </a:t>
            </a:r>
            <a:r>
              <a:rPr sz="1300" b="1" spc="-95" dirty="0">
                <a:solidFill>
                  <a:srgbClr val="7E7E7E"/>
                </a:solidFill>
                <a:latin typeface="Arial"/>
                <a:cs typeface="Arial"/>
              </a:rPr>
              <a:t>as</a:t>
            </a:r>
            <a:r>
              <a:rPr sz="1300" b="1" spc="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b="1" spc="-55" dirty="0">
                <a:solidFill>
                  <a:srgbClr val="7E7E7E"/>
                </a:solidFill>
                <a:latin typeface="Arial"/>
                <a:cs typeface="Arial"/>
              </a:rPr>
              <a:t>Resolvers</a:t>
            </a:r>
            <a:endParaRPr sz="13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100" dirty="0">
              <a:latin typeface="Arial"/>
              <a:cs typeface="Arial"/>
            </a:endParaRPr>
          </a:p>
          <a:p>
            <a:pPr marL="355600" marR="4104004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10" dirty="0">
                <a:solidFill>
                  <a:srgbClr val="001F5F"/>
                </a:solidFill>
                <a:latin typeface="Arial"/>
                <a:cs typeface="Arial"/>
              </a:rPr>
              <a:t>MIJNO, </a:t>
            </a:r>
            <a:r>
              <a:rPr sz="1300" b="1" spc="-50" dirty="0">
                <a:solidFill>
                  <a:srgbClr val="001F5F"/>
                </a:solidFill>
                <a:latin typeface="Arial"/>
                <a:cs typeface="Arial"/>
              </a:rPr>
              <a:t>France </a:t>
            </a:r>
            <a:r>
              <a:rPr sz="1300" b="1" spc="-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b="1" spc="-40" dirty="0">
                <a:solidFill>
                  <a:srgbClr val="7E7E7E"/>
                </a:solidFill>
                <a:latin typeface="Arial"/>
                <a:cs typeface="Arial"/>
              </a:rPr>
              <a:t>Custom </a:t>
            </a:r>
            <a:r>
              <a:rPr sz="1300" b="1" spc="-35" dirty="0">
                <a:solidFill>
                  <a:srgbClr val="7E7E7E"/>
                </a:solidFill>
                <a:latin typeface="Arial"/>
                <a:cs typeface="Arial"/>
              </a:rPr>
              <a:t>Gear</a:t>
            </a:r>
            <a:r>
              <a:rPr sz="1300" b="1" spc="1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7E7E7E"/>
                </a:solidFill>
                <a:latin typeface="Arial"/>
                <a:cs typeface="Arial"/>
              </a:rPr>
              <a:t>Solutions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15</a:t>
            </a:fld>
            <a:endParaRPr spc="-5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295" algn="ctr">
              <a:lnSpc>
                <a:spcPct val="100000"/>
              </a:lnSpc>
              <a:spcBef>
                <a:spcPts val="100"/>
              </a:spcBef>
            </a:pPr>
            <a:r>
              <a:rPr spc="-240" dirty="0"/>
              <a:t>Main</a:t>
            </a:r>
            <a:r>
              <a:rPr spc="-145" dirty="0"/>
              <a:t> </a:t>
            </a:r>
            <a:r>
              <a:rPr spc="-285" dirty="0"/>
              <a:t>Suppliers</a:t>
            </a:r>
          </a:p>
          <a:p>
            <a:pPr marL="73660" algn="ctr">
              <a:lnSpc>
                <a:spcPct val="100000"/>
              </a:lnSpc>
              <a:spcBef>
                <a:spcPts val="20"/>
              </a:spcBef>
            </a:pPr>
            <a:r>
              <a:rPr sz="1600" b="1" spc="-40" dirty="0">
                <a:solidFill>
                  <a:srgbClr val="7E7E7E"/>
                </a:solidFill>
                <a:latin typeface="Arial"/>
                <a:cs typeface="Arial"/>
              </a:rPr>
              <a:t>Mechanics </a:t>
            </a:r>
            <a:r>
              <a:rPr sz="1600" b="1" spc="200" dirty="0">
                <a:solidFill>
                  <a:srgbClr val="7E7E7E"/>
                </a:solidFill>
                <a:latin typeface="Arial"/>
                <a:cs typeface="Arial"/>
              </a:rPr>
              <a:t>&amp; </a:t>
            </a:r>
            <a:r>
              <a:rPr sz="1600" b="1" spc="-40" dirty="0">
                <a:solidFill>
                  <a:srgbClr val="7E7E7E"/>
                </a:solidFill>
                <a:latin typeface="Arial"/>
                <a:cs typeface="Arial"/>
              </a:rPr>
              <a:t>Electro</a:t>
            </a:r>
            <a:r>
              <a:rPr sz="1600" b="1" spc="-21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600" b="1" spc="-40" dirty="0">
                <a:solidFill>
                  <a:srgbClr val="7E7E7E"/>
                </a:solidFill>
                <a:latin typeface="Arial"/>
                <a:cs typeface="Arial"/>
              </a:rPr>
              <a:t>Mechanics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9200" y="1950997"/>
            <a:ext cx="7086600" cy="120161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342265" marR="2309495" indent="-342265">
              <a:lnSpc>
                <a:spcPct val="100000"/>
              </a:lnSpc>
              <a:spcBef>
                <a:spcPts val="409"/>
              </a:spcBef>
              <a:buFont typeface="Wingdings"/>
              <a:buChar char=""/>
              <a:tabLst>
                <a:tab pos="342265" algn="l"/>
                <a:tab pos="355600" algn="l"/>
              </a:tabLst>
            </a:pPr>
            <a:r>
              <a:rPr lang="en-US" sz="1300" b="1" spc="-35" dirty="0">
                <a:solidFill>
                  <a:srgbClr val="001F5F"/>
                </a:solidFill>
                <a:latin typeface="Arial"/>
                <a:cs typeface="Arial"/>
              </a:rPr>
              <a:t>CTS Ceramics (NOLIAC)</a:t>
            </a:r>
            <a:r>
              <a:rPr sz="1300" b="1" spc="-35" dirty="0">
                <a:solidFill>
                  <a:srgbClr val="001F5F"/>
                </a:solidFill>
                <a:latin typeface="Arial"/>
                <a:cs typeface="Arial"/>
              </a:rPr>
              <a:t>, </a:t>
            </a:r>
            <a:r>
              <a:rPr sz="1300" b="1" spc="-5" dirty="0">
                <a:solidFill>
                  <a:srgbClr val="001F5F"/>
                </a:solidFill>
                <a:latin typeface="Arial"/>
                <a:cs typeface="Arial"/>
              </a:rPr>
              <a:t>Denmark </a:t>
            </a:r>
            <a:r>
              <a:rPr sz="1300" b="1" spc="-15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1300" b="1" spc="-65" dirty="0">
                <a:solidFill>
                  <a:srgbClr val="001F5F"/>
                </a:solidFill>
                <a:latin typeface="Arial"/>
                <a:cs typeface="Arial"/>
              </a:rPr>
              <a:t>Czech</a:t>
            </a:r>
            <a:r>
              <a:rPr sz="1300" b="1" spc="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01F5F"/>
                </a:solidFill>
                <a:latin typeface="Arial"/>
                <a:cs typeface="Arial"/>
              </a:rPr>
              <a:t>Republic</a:t>
            </a:r>
            <a:endParaRPr lang="en-US" sz="1300" dirty="0">
              <a:latin typeface="Arial"/>
              <a:cs typeface="Arial"/>
            </a:endParaRPr>
          </a:p>
          <a:p>
            <a:pPr marR="2309495">
              <a:lnSpc>
                <a:spcPct val="100000"/>
              </a:lnSpc>
              <a:spcBef>
                <a:spcPts val="409"/>
              </a:spcBef>
              <a:tabLst>
                <a:tab pos="342265" algn="l"/>
                <a:tab pos="355600" algn="l"/>
              </a:tabLst>
            </a:pPr>
            <a:r>
              <a:rPr lang="en-US" sz="1300" b="1" spc="-30" dirty="0">
                <a:solidFill>
                  <a:srgbClr val="7E7E7E"/>
                </a:solidFill>
                <a:latin typeface="Arial"/>
                <a:cs typeface="Arial"/>
              </a:rPr>
              <a:t>	</a:t>
            </a:r>
            <a:r>
              <a:rPr sz="1300" b="1" spc="-30" dirty="0">
                <a:solidFill>
                  <a:srgbClr val="7E7E7E"/>
                </a:solidFill>
                <a:latin typeface="Arial"/>
                <a:cs typeface="Arial"/>
              </a:rPr>
              <a:t>Piezo </a:t>
            </a:r>
            <a:r>
              <a:rPr sz="1300" b="1" spc="-45" dirty="0">
                <a:solidFill>
                  <a:srgbClr val="7E7E7E"/>
                </a:solidFill>
                <a:latin typeface="Arial"/>
                <a:cs typeface="Arial"/>
              </a:rPr>
              <a:t>Electric </a:t>
            </a:r>
            <a:r>
              <a:rPr sz="1300" b="1" spc="-40" dirty="0">
                <a:solidFill>
                  <a:srgbClr val="7E7E7E"/>
                </a:solidFill>
                <a:latin typeface="Arial"/>
                <a:cs typeface="Arial"/>
              </a:rPr>
              <a:t>Elements </a:t>
            </a:r>
            <a:r>
              <a:rPr sz="1300" b="1" spc="160" dirty="0">
                <a:solidFill>
                  <a:srgbClr val="7E7E7E"/>
                </a:solidFill>
                <a:latin typeface="Arial"/>
                <a:cs typeface="Arial"/>
              </a:rPr>
              <a:t>&amp;</a:t>
            </a:r>
            <a:r>
              <a:rPr sz="1300" b="1" spc="1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b="1" spc="-45" dirty="0">
                <a:solidFill>
                  <a:srgbClr val="7E7E7E"/>
                </a:solidFill>
                <a:latin typeface="Arial"/>
                <a:cs typeface="Arial"/>
              </a:rPr>
              <a:t>Devices</a:t>
            </a:r>
            <a:endParaRPr sz="13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85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60" dirty="0">
                <a:solidFill>
                  <a:srgbClr val="001F5F"/>
                </a:solidFill>
                <a:latin typeface="Arial"/>
                <a:cs typeface="Arial"/>
              </a:rPr>
              <a:t>SCHLEIFRING, </a:t>
            </a:r>
            <a:r>
              <a:rPr sz="1300" b="1" spc="-20" dirty="0">
                <a:solidFill>
                  <a:srgbClr val="001F5F"/>
                </a:solidFill>
                <a:latin typeface="Arial"/>
                <a:cs typeface="Arial"/>
              </a:rPr>
              <a:t>Germany</a:t>
            </a:r>
            <a:endParaRPr lang="en-US" sz="1300" b="1" spc="-20" dirty="0">
              <a:solidFill>
                <a:srgbClr val="001F5F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354965" algn="l"/>
                <a:tab pos="355600" algn="l"/>
              </a:tabLst>
            </a:pPr>
            <a:r>
              <a:rPr lang="en-US" sz="1300" b="1" spc="-35" dirty="0">
                <a:solidFill>
                  <a:srgbClr val="7E7E7E"/>
                </a:solidFill>
                <a:latin typeface="Arial"/>
                <a:cs typeface="Arial"/>
              </a:rPr>
              <a:t>	</a:t>
            </a:r>
            <a:r>
              <a:rPr sz="1300" b="1" spc="-35" dirty="0">
                <a:solidFill>
                  <a:srgbClr val="7E7E7E"/>
                </a:solidFill>
                <a:latin typeface="Arial"/>
                <a:cs typeface="Arial"/>
              </a:rPr>
              <a:t>Sliprings </a:t>
            </a:r>
            <a:r>
              <a:rPr sz="1300" b="1" spc="-15" dirty="0">
                <a:solidFill>
                  <a:srgbClr val="7E7E7E"/>
                </a:solidFill>
                <a:latin typeface="Arial"/>
                <a:cs typeface="Arial"/>
              </a:rPr>
              <a:t>(contact </a:t>
            </a:r>
            <a:r>
              <a:rPr sz="1300" b="1" spc="160" dirty="0">
                <a:solidFill>
                  <a:srgbClr val="7E7E7E"/>
                </a:solidFill>
                <a:latin typeface="Arial"/>
                <a:cs typeface="Arial"/>
              </a:rPr>
              <a:t>&amp; </a:t>
            </a:r>
            <a:r>
              <a:rPr sz="1300" b="1" spc="-40" dirty="0">
                <a:solidFill>
                  <a:srgbClr val="7E7E7E"/>
                </a:solidFill>
                <a:latin typeface="Arial"/>
                <a:cs typeface="Arial"/>
              </a:rPr>
              <a:t>Contactless) </a:t>
            </a:r>
            <a:r>
              <a:rPr sz="1300" b="1" spc="20" dirty="0">
                <a:solidFill>
                  <a:srgbClr val="7E7E7E"/>
                </a:solidFill>
                <a:latin typeface="Arial"/>
                <a:cs typeface="Arial"/>
              </a:rPr>
              <a:t>for </a:t>
            </a:r>
            <a:r>
              <a:rPr sz="1300" b="1" spc="15" dirty="0">
                <a:solidFill>
                  <a:srgbClr val="7E7E7E"/>
                </a:solidFill>
                <a:latin typeface="Arial"/>
                <a:cs typeface="Arial"/>
              </a:rPr>
              <a:t>Military, </a:t>
            </a:r>
            <a:r>
              <a:rPr sz="1300" b="1" dirty="0">
                <a:solidFill>
                  <a:srgbClr val="7E7E7E"/>
                </a:solidFill>
                <a:latin typeface="Arial"/>
                <a:cs typeface="Arial"/>
              </a:rPr>
              <a:t>Medical </a:t>
            </a:r>
            <a:r>
              <a:rPr sz="1300" b="1" spc="-15" dirty="0">
                <a:solidFill>
                  <a:srgbClr val="7E7E7E"/>
                </a:solidFill>
                <a:latin typeface="Arial"/>
                <a:cs typeface="Arial"/>
              </a:rPr>
              <a:t>and </a:t>
            </a:r>
            <a:r>
              <a:rPr sz="1300" b="1" spc="-5" dirty="0">
                <a:solidFill>
                  <a:srgbClr val="7E7E7E"/>
                </a:solidFill>
                <a:latin typeface="Arial"/>
                <a:cs typeface="Arial"/>
              </a:rPr>
              <a:t>Airborne  </a:t>
            </a:r>
            <a:r>
              <a:rPr sz="1300" b="1" spc="-20" dirty="0">
                <a:solidFill>
                  <a:srgbClr val="7E7E7E"/>
                </a:solidFill>
                <a:latin typeface="Arial"/>
                <a:cs typeface="Arial"/>
              </a:rPr>
              <a:t>Applications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16</a:t>
            </a:fld>
            <a:endParaRPr spc="-5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295" algn="ctr">
              <a:lnSpc>
                <a:spcPct val="100000"/>
              </a:lnSpc>
              <a:spcBef>
                <a:spcPts val="100"/>
              </a:spcBef>
            </a:pPr>
            <a:r>
              <a:rPr spc="-240" dirty="0"/>
              <a:t>Main</a:t>
            </a:r>
            <a:r>
              <a:rPr spc="-145" dirty="0"/>
              <a:t> </a:t>
            </a:r>
            <a:r>
              <a:rPr spc="-285" dirty="0"/>
              <a:t>Suppliers</a:t>
            </a:r>
          </a:p>
          <a:p>
            <a:pPr marL="73660" algn="ctr">
              <a:lnSpc>
                <a:spcPct val="100000"/>
              </a:lnSpc>
              <a:spcBef>
                <a:spcPts val="20"/>
              </a:spcBef>
            </a:pPr>
            <a:r>
              <a:rPr sz="1600" b="1" spc="-40" dirty="0">
                <a:solidFill>
                  <a:srgbClr val="7E7E7E"/>
                </a:solidFill>
                <a:latin typeface="Arial"/>
                <a:cs typeface="Arial"/>
              </a:rPr>
              <a:t>Mechanics </a:t>
            </a:r>
            <a:r>
              <a:rPr sz="1600" b="1" spc="200" dirty="0">
                <a:solidFill>
                  <a:srgbClr val="7E7E7E"/>
                </a:solidFill>
                <a:latin typeface="Arial"/>
                <a:cs typeface="Arial"/>
              </a:rPr>
              <a:t>&amp; </a:t>
            </a:r>
            <a:r>
              <a:rPr sz="1600" b="1" spc="-40" dirty="0">
                <a:solidFill>
                  <a:srgbClr val="7E7E7E"/>
                </a:solidFill>
                <a:latin typeface="Arial"/>
                <a:cs typeface="Arial"/>
              </a:rPr>
              <a:t>Electro</a:t>
            </a:r>
            <a:r>
              <a:rPr sz="1600" b="1" spc="-21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600" b="1" spc="-40" dirty="0">
                <a:solidFill>
                  <a:srgbClr val="7E7E7E"/>
                </a:solidFill>
                <a:latin typeface="Arial"/>
                <a:cs typeface="Arial"/>
              </a:rPr>
              <a:t>Mechanics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0594" y="1798472"/>
            <a:ext cx="4562475" cy="184912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09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70" dirty="0">
                <a:solidFill>
                  <a:srgbClr val="001F5F"/>
                </a:solidFill>
                <a:latin typeface="Arial"/>
                <a:cs typeface="Arial"/>
              </a:rPr>
              <a:t>CIBRED,</a:t>
            </a:r>
            <a:r>
              <a:rPr sz="1300" b="1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spc="10" dirty="0">
                <a:solidFill>
                  <a:srgbClr val="001F5F"/>
                </a:solidFill>
                <a:latin typeface="Arial"/>
                <a:cs typeface="Arial"/>
              </a:rPr>
              <a:t>Italy</a:t>
            </a:r>
            <a:endParaRPr sz="13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315"/>
              </a:spcBef>
            </a:pPr>
            <a:r>
              <a:rPr sz="1300" b="1" spc="-30" dirty="0">
                <a:solidFill>
                  <a:srgbClr val="7E7E7E"/>
                </a:solidFill>
                <a:latin typeface="Arial"/>
                <a:cs typeface="Arial"/>
              </a:rPr>
              <a:t>Pressurization </a:t>
            </a:r>
            <a:r>
              <a:rPr sz="1300" b="1" spc="160" dirty="0">
                <a:solidFill>
                  <a:srgbClr val="7E7E7E"/>
                </a:solidFill>
                <a:latin typeface="Arial"/>
                <a:cs typeface="Arial"/>
              </a:rPr>
              <a:t>&amp; </a:t>
            </a:r>
            <a:r>
              <a:rPr sz="1300" b="1" spc="-5" dirty="0">
                <a:solidFill>
                  <a:srgbClr val="7E7E7E"/>
                </a:solidFill>
                <a:latin typeface="Arial"/>
                <a:cs typeface="Arial"/>
              </a:rPr>
              <a:t>Dehydration </a:t>
            </a:r>
            <a:r>
              <a:rPr sz="1300" b="1" spc="-20" dirty="0">
                <a:solidFill>
                  <a:srgbClr val="7E7E7E"/>
                </a:solidFill>
                <a:latin typeface="Arial"/>
                <a:cs typeface="Arial"/>
              </a:rPr>
              <a:t>Equipment </a:t>
            </a:r>
            <a:r>
              <a:rPr sz="1300" b="1" spc="-15" dirty="0">
                <a:solidFill>
                  <a:srgbClr val="7E7E7E"/>
                </a:solidFill>
                <a:latin typeface="Arial"/>
                <a:cs typeface="Arial"/>
              </a:rPr>
              <a:t>and</a:t>
            </a:r>
            <a:r>
              <a:rPr sz="1300" b="1" spc="-4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b="1" spc="-60" dirty="0">
                <a:solidFill>
                  <a:srgbClr val="7E7E7E"/>
                </a:solidFill>
                <a:latin typeface="Arial"/>
                <a:cs typeface="Arial"/>
              </a:rPr>
              <a:t>Systems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9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35" dirty="0">
                <a:solidFill>
                  <a:srgbClr val="001F5F"/>
                </a:solidFill>
                <a:latin typeface="Arial"/>
                <a:cs typeface="Arial"/>
              </a:rPr>
              <a:t>Electro </a:t>
            </a:r>
            <a:r>
              <a:rPr sz="1300" b="1" spc="-15" dirty="0">
                <a:solidFill>
                  <a:srgbClr val="001F5F"/>
                </a:solidFill>
                <a:latin typeface="Arial"/>
                <a:cs typeface="Arial"/>
              </a:rPr>
              <a:t>Impulse,</a:t>
            </a:r>
            <a:r>
              <a:rPr sz="1300" b="1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spc="-60" dirty="0">
                <a:solidFill>
                  <a:srgbClr val="001F5F"/>
                </a:solidFill>
                <a:latin typeface="Arial"/>
                <a:cs typeface="Arial"/>
              </a:rPr>
              <a:t>USA</a:t>
            </a:r>
            <a:endParaRPr sz="13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1300" b="1" spc="-10" dirty="0">
                <a:solidFill>
                  <a:srgbClr val="7E7E7E"/>
                </a:solidFill>
                <a:latin typeface="Arial"/>
                <a:cs typeface="Arial"/>
              </a:rPr>
              <a:t>Manufacturers </a:t>
            </a:r>
            <a:r>
              <a:rPr sz="1300" b="1" spc="25" dirty="0">
                <a:solidFill>
                  <a:srgbClr val="7E7E7E"/>
                </a:solidFill>
                <a:latin typeface="Arial"/>
                <a:cs typeface="Arial"/>
              </a:rPr>
              <a:t>of </a:t>
            </a:r>
            <a:r>
              <a:rPr sz="1300" b="1" spc="-40" dirty="0">
                <a:solidFill>
                  <a:srgbClr val="7E7E7E"/>
                </a:solidFill>
                <a:latin typeface="Arial"/>
                <a:cs typeface="Arial"/>
              </a:rPr>
              <a:t>Large </a:t>
            </a:r>
            <a:r>
              <a:rPr sz="1300" b="1" spc="-20" dirty="0">
                <a:solidFill>
                  <a:srgbClr val="7E7E7E"/>
                </a:solidFill>
                <a:latin typeface="Arial"/>
                <a:cs typeface="Arial"/>
              </a:rPr>
              <a:t>Cooling </a:t>
            </a:r>
            <a:r>
              <a:rPr sz="1300" b="1" spc="-60" dirty="0">
                <a:solidFill>
                  <a:srgbClr val="7E7E7E"/>
                </a:solidFill>
                <a:latin typeface="Arial"/>
                <a:cs typeface="Arial"/>
              </a:rPr>
              <a:t>Systems </a:t>
            </a:r>
            <a:r>
              <a:rPr sz="1300" b="1" spc="20" dirty="0">
                <a:solidFill>
                  <a:srgbClr val="7E7E7E"/>
                </a:solidFill>
                <a:latin typeface="Arial"/>
                <a:cs typeface="Arial"/>
              </a:rPr>
              <a:t>for</a:t>
            </a:r>
            <a:r>
              <a:rPr sz="1300" b="1" spc="19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b="1" spc="-55" dirty="0">
                <a:solidFill>
                  <a:srgbClr val="7E7E7E"/>
                </a:solidFill>
                <a:latin typeface="Arial"/>
                <a:cs typeface="Arial"/>
              </a:rPr>
              <a:t>Radars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9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95" dirty="0">
                <a:solidFill>
                  <a:srgbClr val="001F5F"/>
                </a:solidFill>
                <a:latin typeface="Arial"/>
                <a:cs typeface="Arial"/>
              </a:rPr>
              <a:t>LIEBHERR </a:t>
            </a:r>
            <a:r>
              <a:rPr sz="1300" b="1" spc="-10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1300" b="1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spc="-50" dirty="0">
                <a:solidFill>
                  <a:srgbClr val="001F5F"/>
                </a:solidFill>
                <a:latin typeface="Arial"/>
                <a:cs typeface="Arial"/>
              </a:rPr>
              <a:t>France</a:t>
            </a:r>
            <a:endParaRPr sz="13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1300" b="1" spc="-5" dirty="0">
                <a:solidFill>
                  <a:srgbClr val="7E7E7E"/>
                </a:solidFill>
                <a:latin typeface="Arial"/>
                <a:cs typeface="Arial"/>
              </a:rPr>
              <a:t>Aircraft </a:t>
            </a:r>
            <a:r>
              <a:rPr sz="1300" b="1" spc="160" dirty="0">
                <a:solidFill>
                  <a:srgbClr val="7E7E7E"/>
                </a:solidFill>
                <a:latin typeface="Arial"/>
                <a:cs typeface="Arial"/>
              </a:rPr>
              <a:t>&amp; </a:t>
            </a:r>
            <a:r>
              <a:rPr sz="1300" b="1" spc="-25" dirty="0">
                <a:solidFill>
                  <a:srgbClr val="7E7E7E"/>
                </a:solidFill>
                <a:latin typeface="Arial"/>
                <a:cs typeface="Arial"/>
              </a:rPr>
              <a:t>Pod Cooling </a:t>
            </a:r>
            <a:r>
              <a:rPr sz="1300" b="1" spc="-15" dirty="0">
                <a:solidFill>
                  <a:srgbClr val="7E7E7E"/>
                </a:solidFill>
                <a:latin typeface="Arial"/>
                <a:cs typeface="Arial"/>
              </a:rPr>
              <a:t>and </a:t>
            </a:r>
            <a:r>
              <a:rPr sz="1300" b="1" spc="-10" dirty="0">
                <a:solidFill>
                  <a:srgbClr val="7E7E7E"/>
                </a:solidFill>
                <a:latin typeface="Arial"/>
                <a:cs typeface="Arial"/>
              </a:rPr>
              <a:t>Air Conditioning</a:t>
            </a:r>
            <a:r>
              <a:rPr sz="1300" b="1" spc="1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b="1" spc="-60" dirty="0">
                <a:solidFill>
                  <a:srgbClr val="7E7E7E"/>
                </a:solidFill>
                <a:latin typeface="Arial"/>
                <a:cs typeface="Arial"/>
              </a:rPr>
              <a:t>Systems</a:t>
            </a:r>
            <a:endParaRPr sz="13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17</a:t>
            </a:fld>
            <a:endParaRPr spc="-5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565" algn="ctr">
              <a:lnSpc>
                <a:spcPct val="100000"/>
              </a:lnSpc>
              <a:spcBef>
                <a:spcPts val="100"/>
              </a:spcBef>
            </a:pPr>
            <a:r>
              <a:rPr spc="-240" dirty="0"/>
              <a:t>Main</a:t>
            </a:r>
            <a:r>
              <a:rPr spc="-195" dirty="0"/>
              <a:t> </a:t>
            </a:r>
            <a:r>
              <a:rPr spc="-285" dirty="0"/>
              <a:t>Suppliers</a:t>
            </a:r>
          </a:p>
          <a:p>
            <a:pPr marL="76200" algn="ctr">
              <a:lnSpc>
                <a:spcPct val="100000"/>
              </a:lnSpc>
              <a:spcBef>
                <a:spcPts val="20"/>
              </a:spcBef>
            </a:pPr>
            <a:r>
              <a:rPr sz="1600" b="1" spc="-25" dirty="0">
                <a:solidFill>
                  <a:srgbClr val="7E7E7E"/>
                </a:solidFill>
                <a:latin typeface="Arial"/>
                <a:cs typeface="Arial"/>
              </a:rPr>
              <a:t>Cooling </a:t>
            </a:r>
            <a:r>
              <a:rPr sz="1600" b="1" spc="-70" dirty="0">
                <a:solidFill>
                  <a:srgbClr val="7E7E7E"/>
                </a:solidFill>
                <a:latin typeface="Arial"/>
                <a:cs typeface="Arial"/>
              </a:rPr>
              <a:t>Systems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0594" y="1874672"/>
            <a:ext cx="4327525" cy="12367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54965">
              <a:lnSpc>
                <a:spcPct val="120000"/>
              </a:lnSpc>
              <a:spcBef>
                <a:spcPts val="10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en-US" sz="1300" b="1" spc="-30" dirty="0" err="1">
                <a:solidFill>
                  <a:srgbClr val="001F5F"/>
                </a:solidFill>
                <a:latin typeface="Arial"/>
                <a:cs typeface="Arial"/>
              </a:rPr>
              <a:t>Everaxis</a:t>
            </a:r>
            <a:endParaRPr lang="en-US" sz="1300" b="1" spc="-30" dirty="0">
              <a:solidFill>
                <a:srgbClr val="001F5F"/>
              </a:solidFill>
              <a:latin typeface="Arial"/>
              <a:cs typeface="Arial"/>
            </a:endParaRPr>
          </a:p>
          <a:p>
            <a:pPr marR="5080">
              <a:lnSpc>
                <a:spcPct val="120000"/>
              </a:lnSpc>
              <a:spcBef>
                <a:spcPts val="100"/>
              </a:spcBef>
              <a:tabLst>
                <a:tab pos="354965" algn="l"/>
                <a:tab pos="355600" algn="l"/>
              </a:tabLst>
            </a:pPr>
            <a:r>
              <a:rPr lang="en-US" sz="1300" b="1" spc="-30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1300" b="1" spc="-15" dirty="0">
                <a:solidFill>
                  <a:srgbClr val="7E7E7E"/>
                </a:solidFill>
                <a:latin typeface="Arial"/>
                <a:cs typeface="Arial"/>
              </a:rPr>
              <a:t>Rotary </a:t>
            </a:r>
            <a:r>
              <a:rPr sz="1300" b="1" spc="-40" dirty="0">
                <a:solidFill>
                  <a:srgbClr val="7E7E7E"/>
                </a:solidFill>
                <a:latin typeface="Arial"/>
                <a:cs typeface="Arial"/>
              </a:rPr>
              <a:t>Joints</a:t>
            </a:r>
            <a:endParaRPr sz="13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001F5F"/>
              </a:buClr>
              <a:buFont typeface="Wingdings"/>
              <a:buChar char=""/>
            </a:pPr>
            <a:endParaRPr sz="19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25" dirty="0">
                <a:solidFill>
                  <a:srgbClr val="001F5F"/>
                </a:solidFill>
                <a:latin typeface="Arial"/>
                <a:cs typeface="Arial"/>
              </a:rPr>
              <a:t>OMMIC,</a:t>
            </a:r>
            <a:r>
              <a:rPr sz="1300" b="1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spc="-50" dirty="0">
                <a:solidFill>
                  <a:srgbClr val="001F5F"/>
                </a:solidFill>
                <a:latin typeface="Arial"/>
                <a:cs typeface="Arial"/>
              </a:rPr>
              <a:t>France</a:t>
            </a:r>
            <a:endParaRPr sz="1300" dirty="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310"/>
              </a:spcBef>
            </a:pPr>
            <a:r>
              <a:rPr sz="1300" b="1" spc="55" dirty="0">
                <a:solidFill>
                  <a:srgbClr val="7E7E7E"/>
                </a:solidFill>
                <a:latin typeface="Arial"/>
                <a:cs typeface="Arial"/>
              </a:rPr>
              <a:t>MMIC </a:t>
            </a:r>
            <a:r>
              <a:rPr sz="1300" b="1" spc="-15" dirty="0">
                <a:solidFill>
                  <a:srgbClr val="7E7E7E"/>
                </a:solidFill>
                <a:latin typeface="Arial"/>
                <a:cs typeface="Arial"/>
              </a:rPr>
              <a:t>and </a:t>
            </a:r>
            <a:r>
              <a:rPr sz="1300" b="1" spc="10" dirty="0">
                <a:solidFill>
                  <a:srgbClr val="7E7E7E"/>
                </a:solidFill>
                <a:latin typeface="Arial"/>
                <a:cs typeface="Arial"/>
              </a:rPr>
              <a:t>Micro </a:t>
            </a:r>
            <a:r>
              <a:rPr sz="1300" b="1" spc="-35" dirty="0">
                <a:solidFill>
                  <a:srgbClr val="7E7E7E"/>
                </a:solidFill>
                <a:latin typeface="Arial"/>
                <a:cs typeface="Arial"/>
              </a:rPr>
              <a:t>Electronic </a:t>
            </a:r>
            <a:r>
              <a:rPr sz="1300" b="1" spc="20" dirty="0">
                <a:solidFill>
                  <a:srgbClr val="7E7E7E"/>
                </a:solidFill>
                <a:latin typeface="Arial"/>
                <a:cs typeface="Arial"/>
              </a:rPr>
              <a:t>for </a:t>
            </a:r>
            <a:r>
              <a:rPr sz="1300" b="1" spc="-110" dirty="0">
                <a:solidFill>
                  <a:srgbClr val="7E7E7E"/>
                </a:solidFill>
                <a:latin typeface="Arial"/>
                <a:cs typeface="Arial"/>
              </a:rPr>
              <a:t>RF</a:t>
            </a:r>
            <a:r>
              <a:rPr sz="1300" b="1" spc="3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b="1" spc="-20" dirty="0">
                <a:solidFill>
                  <a:srgbClr val="7E7E7E"/>
                </a:solidFill>
                <a:latin typeface="Arial"/>
                <a:cs typeface="Arial"/>
              </a:rPr>
              <a:t>Applications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18</a:t>
            </a:fld>
            <a:endParaRPr spc="-5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565" algn="ctr">
              <a:lnSpc>
                <a:spcPct val="100000"/>
              </a:lnSpc>
              <a:spcBef>
                <a:spcPts val="100"/>
              </a:spcBef>
            </a:pPr>
            <a:r>
              <a:rPr spc="-240" dirty="0"/>
              <a:t>Main</a:t>
            </a:r>
            <a:r>
              <a:rPr spc="-195" dirty="0"/>
              <a:t> </a:t>
            </a:r>
            <a:r>
              <a:rPr spc="-285" dirty="0"/>
              <a:t>Suppliers</a:t>
            </a:r>
          </a:p>
          <a:p>
            <a:pPr marL="76835" algn="ctr">
              <a:lnSpc>
                <a:spcPct val="100000"/>
              </a:lnSpc>
              <a:spcBef>
                <a:spcPts val="20"/>
              </a:spcBef>
            </a:pPr>
            <a:r>
              <a:rPr sz="1600" b="1" spc="-135" dirty="0">
                <a:solidFill>
                  <a:srgbClr val="7E7E7E"/>
                </a:solidFill>
                <a:latin typeface="Arial"/>
                <a:cs typeface="Arial"/>
              </a:rPr>
              <a:t>RF </a:t>
            </a:r>
            <a:r>
              <a:rPr sz="1600" b="1" spc="200" dirty="0">
                <a:solidFill>
                  <a:srgbClr val="7E7E7E"/>
                </a:solidFill>
                <a:latin typeface="Arial"/>
                <a:cs typeface="Arial"/>
              </a:rPr>
              <a:t>&amp;</a:t>
            </a:r>
            <a:r>
              <a:rPr sz="1600" b="1" spc="-20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7E7E7E"/>
                </a:solidFill>
                <a:latin typeface="Arial"/>
                <a:cs typeface="Arial"/>
              </a:rPr>
              <a:t>Microwave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0200" y="1546875"/>
            <a:ext cx="3218815" cy="2876427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342265" marR="709295" indent="-342265">
              <a:lnSpc>
                <a:spcPct val="100000"/>
              </a:lnSpc>
              <a:spcBef>
                <a:spcPts val="409"/>
              </a:spcBef>
              <a:buFont typeface="Wingdings"/>
              <a:buChar char=""/>
              <a:tabLst>
                <a:tab pos="342265" algn="l"/>
                <a:tab pos="355600" algn="l"/>
              </a:tabLst>
            </a:pPr>
            <a:r>
              <a:rPr lang="en-US" sz="1300" b="1" spc="-25" dirty="0" err="1">
                <a:solidFill>
                  <a:srgbClr val="001F5F"/>
                </a:solidFill>
                <a:latin typeface="Arial"/>
                <a:cs typeface="Arial"/>
              </a:rPr>
              <a:t>Synerlink</a:t>
            </a:r>
            <a:r>
              <a:rPr sz="1300" b="1" spc="-20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1300" b="1" spc="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spc="-50" dirty="0">
                <a:solidFill>
                  <a:srgbClr val="001F5F"/>
                </a:solidFill>
                <a:latin typeface="Arial"/>
                <a:cs typeface="Arial"/>
              </a:rPr>
              <a:t>France</a:t>
            </a:r>
            <a:endParaRPr sz="1300" dirty="0">
              <a:latin typeface="Arial"/>
              <a:cs typeface="Arial"/>
            </a:endParaRPr>
          </a:p>
          <a:p>
            <a:pPr marR="680720" algn="ctr">
              <a:lnSpc>
                <a:spcPct val="100000"/>
              </a:lnSpc>
              <a:spcBef>
                <a:spcPts val="315"/>
              </a:spcBef>
            </a:pPr>
            <a:r>
              <a:rPr sz="1300" b="1" spc="-20" dirty="0">
                <a:solidFill>
                  <a:srgbClr val="7E7E7E"/>
                </a:solidFill>
                <a:latin typeface="Arial"/>
                <a:cs typeface="Arial"/>
              </a:rPr>
              <a:t>Form </a:t>
            </a:r>
            <a:r>
              <a:rPr sz="1300" b="1" spc="-25" dirty="0">
                <a:solidFill>
                  <a:srgbClr val="7E7E7E"/>
                </a:solidFill>
                <a:latin typeface="Arial"/>
                <a:cs typeface="Arial"/>
              </a:rPr>
              <a:t>Fill </a:t>
            </a:r>
            <a:r>
              <a:rPr sz="1300" b="1" spc="-50" dirty="0">
                <a:solidFill>
                  <a:srgbClr val="7E7E7E"/>
                </a:solidFill>
                <a:latin typeface="Arial"/>
                <a:cs typeface="Arial"/>
              </a:rPr>
              <a:t>Seal</a:t>
            </a:r>
            <a:r>
              <a:rPr sz="1300" b="1" spc="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b="1" spc="-25" dirty="0">
                <a:solidFill>
                  <a:srgbClr val="7E7E7E"/>
                </a:solidFill>
                <a:latin typeface="Arial"/>
                <a:cs typeface="Arial"/>
              </a:rPr>
              <a:t>Machines</a:t>
            </a:r>
            <a:endParaRPr lang="en-US" sz="1300" b="1" spc="-25" dirty="0">
              <a:solidFill>
                <a:srgbClr val="7E7E7E"/>
              </a:solidFill>
              <a:latin typeface="Arial"/>
              <a:cs typeface="Arial"/>
            </a:endParaRPr>
          </a:p>
          <a:p>
            <a:pPr marR="680720" algn="ctr">
              <a:lnSpc>
                <a:spcPct val="100000"/>
              </a:lnSpc>
              <a:spcBef>
                <a:spcPts val="315"/>
              </a:spcBef>
            </a:pPr>
            <a:endParaRPr lang="en-US" sz="1300" b="1" spc="-25" dirty="0">
              <a:solidFill>
                <a:srgbClr val="7E7E7E"/>
              </a:solidFill>
              <a:latin typeface="Arial"/>
              <a:cs typeface="Arial"/>
            </a:endParaRPr>
          </a:p>
          <a:p>
            <a:pPr marL="342265" marR="709295" indent="-342265">
              <a:lnSpc>
                <a:spcPct val="100000"/>
              </a:lnSpc>
              <a:spcBef>
                <a:spcPts val="409"/>
              </a:spcBef>
              <a:buFont typeface="Wingdings"/>
              <a:buChar char=""/>
              <a:tabLst>
                <a:tab pos="342265" algn="l"/>
                <a:tab pos="355600" algn="l"/>
              </a:tabLst>
            </a:pPr>
            <a:r>
              <a:rPr lang="en-US" sz="1300" b="1" spc="-25" dirty="0" err="1">
                <a:solidFill>
                  <a:srgbClr val="001F5F"/>
                </a:solidFill>
                <a:latin typeface="Arial"/>
                <a:cs typeface="Arial"/>
              </a:rPr>
              <a:t>Synerlink</a:t>
            </a:r>
            <a:r>
              <a:rPr lang="en-US" sz="13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1300" b="1" spc="-20" dirty="0" err="1">
                <a:solidFill>
                  <a:srgbClr val="001F5F"/>
                </a:solidFill>
                <a:latin typeface="Arial"/>
                <a:cs typeface="Arial"/>
              </a:rPr>
              <a:t>Iberica</a:t>
            </a:r>
            <a:r>
              <a:rPr lang="en-US" sz="1300" b="1" spc="-20" dirty="0">
                <a:solidFill>
                  <a:srgbClr val="001F5F"/>
                </a:solidFill>
                <a:latin typeface="Arial"/>
                <a:cs typeface="Arial"/>
              </a:rPr>
              <a:t>, Spain</a:t>
            </a:r>
            <a:endParaRPr lang="en-US" sz="1300" dirty="0">
              <a:latin typeface="Arial"/>
              <a:cs typeface="Arial"/>
            </a:endParaRPr>
          </a:p>
          <a:p>
            <a:pPr marR="680720" algn="ctr">
              <a:lnSpc>
                <a:spcPct val="100000"/>
              </a:lnSpc>
              <a:spcBef>
                <a:spcPts val="315"/>
              </a:spcBef>
            </a:pPr>
            <a:r>
              <a:rPr lang="en-US" sz="1300" b="1" spc="-20" dirty="0">
                <a:solidFill>
                  <a:srgbClr val="7E7E7E"/>
                </a:solidFill>
                <a:latin typeface="Arial"/>
                <a:cs typeface="Arial"/>
              </a:rPr>
              <a:t>Form </a:t>
            </a:r>
            <a:r>
              <a:rPr lang="en-US" sz="1300" b="1" spc="-25" dirty="0">
                <a:solidFill>
                  <a:srgbClr val="7E7E7E"/>
                </a:solidFill>
                <a:latin typeface="Arial"/>
                <a:cs typeface="Arial"/>
              </a:rPr>
              <a:t>Fill </a:t>
            </a:r>
            <a:r>
              <a:rPr lang="en-US" sz="1300" b="1" spc="-50" dirty="0">
                <a:solidFill>
                  <a:srgbClr val="7E7E7E"/>
                </a:solidFill>
                <a:latin typeface="Arial"/>
                <a:cs typeface="Arial"/>
              </a:rPr>
              <a:t>Seal</a:t>
            </a:r>
            <a:r>
              <a:rPr lang="en-US" sz="1300" b="1" spc="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lang="en-US" sz="1300" b="1" spc="-25" dirty="0">
                <a:solidFill>
                  <a:srgbClr val="7E7E7E"/>
                </a:solidFill>
                <a:latin typeface="Arial"/>
                <a:cs typeface="Arial"/>
              </a:rPr>
              <a:t>Machines</a:t>
            </a:r>
          </a:p>
          <a:p>
            <a:pPr marR="680720" algn="ctr">
              <a:lnSpc>
                <a:spcPct val="100000"/>
              </a:lnSpc>
              <a:spcBef>
                <a:spcPts val="315"/>
              </a:spcBef>
            </a:pPr>
            <a:endParaRPr lang="en-US" sz="1300" dirty="0">
              <a:latin typeface="Arial"/>
              <a:cs typeface="Arial"/>
            </a:endParaRPr>
          </a:p>
          <a:p>
            <a:pPr marL="355600" marR="5080" indent="-342900">
              <a:lnSpc>
                <a:spcPct val="12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en-US" sz="1300" b="1" spc="-25" dirty="0">
                <a:solidFill>
                  <a:srgbClr val="001F5F"/>
                </a:solidFill>
                <a:latin typeface="Arial"/>
                <a:cs typeface="Arial"/>
              </a:rPr>
              <a:t>Ariane Group, </a:t>
            </a:r>
            <a:r>
              <a:rPr lang="en-US" sz="1300" b="1" spc="-50" dirty="0">
                <a:solidFill>
                  <a:srgbClr val="001F5F"/>
                </a:solidFill>
                <a:latin typeface="Arial"/>
                <a:cs typeface="Arial"/>
              </a:rPr>
              <a:t>France </a:t>
            </a:r>
            <a:r>
              <a:rPr lang="en-US" sz="1300" b="1" spc="-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</a:p>
          <a:p>
            <a:pPr marL="12700" marR="5080">
              <a:lnSpc>
                <a:spcPct val="120000"/>
              </a:lnSpc>
              <a:tabLst>
                <a:tab pos="354965" algn="l"/>
                <a:tab pos="355600" algn="l"/>
              </a:tabLst>
            </a:pPr>
            <a:r>
              <a:rPr lang="en-US" sz="1300" b="1" spc="-50" dirty="0">
                <a:solidFill>
                  <a:srgbClr val="7E7E7E"/>
                </a:solidFill>
                <a:latin typeface="Arial"/>
                <a:cs typeface="Arial"/>
              </a:rPr>
              <a:t>	</a:t>
            </a:r>
            <a:r>
              <a:rPr lang="en-US" sz="1300" b="1" spc="-60" dirty="0">
                <a:solidFill>
                  <a:srgbClr val="7E7E7E"/>
                </a:solidFill>
                <a:latin typeface="Arial"/>
                <a:cs typeface="Arial"/>
              </a:rPr>
              <a:t>Space </a:t>
            </a:r>
            <a:r>
              <a:rPr lang="en-US" sz="1300" b="1" spc="-25" dirty="0">
                <a:solidFill>
                  <a:srgbClr val="7E7E7E"/>
                </a:solidFill>
                <a:latin typeface="Arial"/>
                <a:cs typeface="Arial"/>
              </a:rPr>
              <a:t>Propulsion</a:t>
            </a:r>
            <a:r>
              <a:rPr lang="en-US" sz="1300" b="1" spc="6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lang="en-US" sz="1300" b="1" spc="-60" dirty="0">
                <a:solidFill>
                  <a:srgbClr val="7E7E7E"/>
                </a:solidFill>
                <a:latin typeface="Arial"/>
                <a:cs typeface="Arial"/>
              </a:rPr>
              <a:t>Systems</a:t>
            </a:r>
          </a:p>
          <a:p>
            <a:pPr marL="12700" marR="5080">
              <a:lnSpc>
                <a:spcPct val="120000"/>
              </a:lnSpc>
              <a:tabLst>
                <a:tab pos="354965" algn="l"/>
                <a:tab pos="355600" algn="l"/>
              </a:tabLst>
            </a:pPr>
            <a:endParaRPr lang="en-US" sz="1300" b="1" spc="-60" dirty="0">
              <a:solidFill>
                <a:srgbClr val="7E7E7E"/>
              </a:solidFill>
              <a:latin typeface="Arial"/>
              <a:cs typeface="Arial"/>
            </a:endParaRPr>
          </a:p>
          <a:p>
            <a:pPr marL="355600" marR="5080" indent="-342900">
              <a:lnSpc>
                <a:spcPct val="12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en-US" sz="1300" b="1" spc="-25" dirty="0" err="1">
                <a:solidFill>
                  <a:srgbClr val="001F5F"/>
                </a:solidFill>
                <a:latin typeface="Arial"/>
                <a:cs typeface="Arial"/>
              </a:rPr>
              <a:t>Osean</a:t>
            </a:r>
            <a:r>
              <a:rPr lang="en-US" sz="1300" b="1" spc="-25" dirty="0">
                <a:solidFill>
                  <a:srgbClr val="001F5F"/>
                </a:solidFill>
                <a:latin typeface="Arial"/>
                <a:cs typeface="Arial"/>
              </a:rPr>
              <a:t>, France</a:t>
            </a:r>
          </a:p>
          <a:p>
            <a:pPr marL="12700" marR="5080">
              <a:lnSpc>
                <a:spcPct val="120000"/>
              </a:lnSpc>
              <a:tabLst>
                <a:tab pos="354965" algn="l"/>
                <a:tab pos="355600" algn="l"/>
              </a:tabLst>
            </a:pPr>
            <a:r>
              <a:rPr lang="en-US" sz="1300" b="1" spc="-25" dirty="0">
                <a:solidFill>
                  <a:srgbClr val="001F5F"/>
                </a:solidFill>
                <a:latin typeface="Arial"/>
                <a:cs typeface="Arial"/>
              </a:rPr>
              <a:t>        </a:t>
            </a:r>
            <a:r>
              <a:rPr lang="en-US" sz="1300" b="1" spc="-25" dirty="0">
                <a:solidFill>
                  <a:srgbClr val="7E7E7E"/>
                </a:solidFill>
                <a:latin typeface="Arial"/>
                <a:cs typeface="Arial"/>
              </a:rPr>
              <a:t>Underwater port &amp; marine lighting</a:t>
            </a:r>
          </a:p>
          <a:p>
            <a:pPr marL="12700" marR="5080">
              <a:lnSpc>
                <a:spcPct val="120000"/>
              </a:lnSpc>
              <a:tabLst>
                <a:tab pos="354965" algn="l"/>
                <a:tab pos="355600" algn="l"/>
              </a:tabLst>
            </a:pPr>
            <a:endParaRPr lang="en-US" sz="13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19</a:t>
            </a:fld>
            <a:endParaRPr spc="-5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565" algn="ctr">
              <a:lnSpc>
                <a:spcPct val="100000"/>
              </a:lnSpc>
              <a:spcBef>
                <a:spcPts val="100"/>
              </a:spcBef>
            </a:pPr>
            <a:r>
              <a:rPr spc="-240" dirty="0"/>
              <a:t>Main</a:t>
            </a:r>
            <a:r>
              <a:rPr spc="-195" dirty="0"/>
              <a:t> </a:t>
            </a:r>
            <a:r>
              <a:rPr spc="-285" dirty="0"/>
              <a:t>Suppliers</a:t>
            </a:r>
          </a:p>
          <a:p>
            <a:pPr marL="75565" algn="ctr">
              <a:lnSpc>
                <a:spcPct val="100000"/>
              </a:lnSpc>
              <a:spcBef>
                <a:spcPts val="20"/>
              </a:spcBef>
            </a:pPr>
            <a:r>
              <a:rPr sz="1600" b="1" dirty="0">
                <a:solidFill>
                  <a:srgbClr val="7E7E7E"/>
                </a:solidFill>
                <a:latin typeface="Arial"/>
                <a:cs typeface="Arial"/>
              </a:rPr>
              <a:t>Other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82466" y="981202"/>
            <a:ext cx="2251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95" dirty="0"/>
              <a:t>Company</a:t>
            </a:r>
            <a:r>
              <a:rPr spc="-200" dirty="0"/>
              <a:t> </a:t>
            </a:r>
            <a:r>
              <a:rPr spc="-260" dirty="0"/>
              <a:t>Profile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2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1526794" y="1575562"/>
            <a:ext cx="5924550" cy="312457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8890" indent="-342900">
              <a:lnSpc>
                <a:spcPct val="100000"/>
              </a:lnSpc>
              <a:spcBef>
                <a:spcPts val="10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400" b="1" spc="-20" dirty="0">
                <a:solidFill>
                  <a:srgbClr val="001F5F"/>
                </a:solidFill>
                <a:latin typeface="Arial"/>
                <a:cs typeface="Arial"/>
              </a:rPr>
              <a:t>American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Aviation </a:t>
            </a:r>
            <a:r>
              <a:rPr sz="1400" b="1" spc="-55" dirty="0">
                <a:solidFill>
                  <a:srgbClr val="001F5F"/>
                </a:solidFill>
                <a:latin typeface="Arial"/>
                <a:cs typeface="Arial"/>
              </a:rPr>
              <a:t>was </a:t>
            </a:r>
            <a:r>
              <a:rPr sz="1400" b="1" spc="-30" dirty="0">
                <a:solidFill>
                  <a:srgbClr val="001F5F"/>
                </a:solidFill>
                <a:latin typeface="Arial"/>
                <a:cs typeface="Arial"/>
              </a:rPr>
              <a:t>established 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1400" b="1" spc="15" dirty="0">
                <a:solidFill>
                  <a:srgbClr val="001F5F"/>
                </a:solidFill>
                <a:latin typeface="Arial"/>
                <a:cs typeface="Arial"/>
              </a:rPr>
              <a:t>1973</a:t>
            </a:r>
            <a:r>
              <a:rPr lang="en-US" sz="1400" b="1" spc="15" dirty="0">
                <a:solidFill>
                  <a:srgbClr val="001F5F"/>
                </a:solidFill>
                <a:latin typeface="Arial"/>
                <a:cs typeface="Arial"/>
              </a:rPr>
              <a:t> by </a:t>
            </a:r>
            <a:r>
              <a:rPr lang="en-US" sz="1400" b="1" spc="60" dirty="0">
                <a:solidFill>
                  <a:srgbClr val="001F5F"/>
                </a:solidFill>
                <a:latin typeface="Arial"/>
                <a:cs typeface="Arial"/>
              </a:rPr>
              <a:t>Mr. </a:t>
            </a:r>
            <a:r>
              <a:rPr lang="en-US" sz="1400" b="1" spc="-5" dirty="0">
                <a:solidFill>
                  <a:srgbClr val="001F5F"/>
                </a:solidFill>
                <a:latin typeface="Arial"/>
                <a:cs typeface="Arial"/>
              </a:rPr>
              <a:t>Amnon </a:t>
            </a:r>
            <a:r>
              <a:rPr lang="en-US" sz="1400" b="1" spc="-60" dirty="0">
                <a:solidFill>
                  <a:srgbClr val="001F5F"/>
                </a:solidFill>
                <a:latin typeface="Arial"/>
                <a:cs typeface="Arial"/>
              </a:rPr>
              <a:t>Ezra </a:t>
            </a:r>
            <a:r>
              <a:rPr sz="1400" b="1" spc="15" dirty="0">
                <a:solidFill>
                  <a:srgbClr val="001F5F"/>
                </a:solidFill>
                <a:latin typeface="Arial"/>
                <a:cs typeface="Arial"/>
              </a:rPr>
              <a:t>, </a:t>
            </a:r>
            <a:r>
              <a:rPr lang="en-US" sz="1400" b="1" spc="-1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lang="en-US" sz="1400" b="1" spc="-80" dirty="0">
                <a:solidFill>
                  <a:srgbClr val="001F5F"/>
                </a:solidFill>
                <a:latin typeface="Arial"/>
                <a:cs typeface="Arial"/>
              </a:rPr>
              <a:t>is </a:t>
            </a:r>
            <a:r>
              <a:rPr lang="en-US" sz="1400" b="1" dirty="0">
                <a:solidFill>
                  <a:srgbClr val="001F5F"/>
                </a:solidFill>
                <a:latin typeface="Arial"/>
                <a:cs typeface="Arial"/>
              </a:rPr>
              <a:t>owned </a:t>
            </a:r>
            <a:r>
              <a:rPr lang="en-US" sz="1400" b="1" spc="5" dirty="0">
                <a:solidFill>
                  <a:srgbClr val="001F5F"/>
                </a:solidFill>
                <a:latin typeface="Arial"/>
                <a:cs typeface="Arial"/>
              </a:rPr>
              <a:t>today 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by </a:t>
            </a:r>
            <a:r>
              <a:rPr sz="1400" b="1" spc="60" dirty="0">
                <a:solidFill>
                  <a:srgbClr val="001F5F"/>
                </a:solidFill>
                <a:latin typeface="Arial"/>
                <a:cs typeface="Arial"/>
              </a:rPr>
              <a:t>Mr. </a:t>
            </a:r>
            <a:r>
              <a:rPr lang="en-US" sz="1400" b="1" spc="-20" dirty="0">
                <a:solidFill>
                  <a:srgbClr val="001F5F"/>
                </a:solidFill>
                <a:latin typeface="Arial"/>
                <a:cs typeface="Arial"/>
              </a:rPr>
              <a:t>Avraham</a:t>
            </a:r>
            <a:r>
              <a:rPr sz="1400" b="1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55" dirty="0">
                <a:solidFill>
                  <a:srgbClr val="001F5F"/>
                </a:solidFill>
                <a:latin typeface="Arial"/>
                <a:cs typeface="Arial"/>
              </a:rPr>
              <a:t>Ezra</a:t>
            </a:r>
            <a:r>
              <a:rPr lang="en-US" sz="1400" b="1" spc="-55" dirty="0">
                <a:solidFill>
                  <a:srgbClr val="001F5F"/>
                </a:solidFill>
                <a:latin typeface="Arial"/>
                <a:cs typeface="Arial"/>
              </a:rPr>
              <a:t> and Mr. Arik Ezra</a:t>
            </a:r>
            <a:r>
              <a:rPr sz="1400" b="1" spc="-55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001F5F"/>
              </a:buClr>
              <a:buFont typeface="Wingdings"/>
              <a:buChar char=""/>
            </a:pPr>
            <a:endParaRPr sz="2000" dirty="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400" b="1" spc="-20" dirty="0">
                <a:solidFill>
                  <a:srgbClr val="001F5F"/>
                </a:solidFill>
                <a:latin typeface="Arial"/>
                <a:cs typeface="Arial"/>
              </a:rPr>
              <a:t>American </a:t>
            </a:r>
            <a:r>
              <a:rPr sz="1400" b="1" spc="-15" dirty="0">
                <a:solidFill>
                  <a:srgbClr val="001F5F"/>
                </a:solidFill>
                <a:latin typeface="Arial"/>
                <a:cs typeface="Arial"/>
              </a:rPr>
              <a:t>Aviation’s </a:t>
            </a:r>
            <a:r>
              <a:rPr sz="1400" b="1" spc="5" dirty="0">
                <a:solidFill>
                  <a:srgbClr val="001F5F"/>
                </a:solidFill>
                <a:latin typeface="Arial"/>
                <a:cs typeface="Arial"/>
              </a:rPr>
              <a:t>main 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activity </a:t>
            </a:r>
            <a:r>
              <a:rPr sz="1400" b="1" spc="-80" dirty="0">
                <a:solidFill>
                  <a:srgbClr val="001F5F"/>
                </a:solidFill>
                <a:latin typeface="Arial"/>
                <a:cs typeface="Arial"/>
              </a:rPr>
              <a:t>is 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representation </a:t>
            </a:r>
            <a:r>
              <a:rPr sz="1400" b="1" spc="35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original  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equipment/systems </a:t>
            </a:r>
            <a:r>
              <a:rPr sz="1400" b="1" spc="-15" dirty="0">
                <a:solidFill>
                  <a:srgbClr val="001F5F"/>
                </a:solidFill>
                <a:latin typeface="Arial"/>
                <a:cs typeface="Arial"/>
              </a:rPr>
              <a:t>manufacturers </a:t>
            </a:r>
            <a:r>
              <a:rPr sz="1400" b="1" spc="10" dirty="0">
                <a:solidFill>
                  <a:srgbClr val="001F5F"/>
                </a:solidFill>
                <a:latin typeface="Arial"/>
                <a:cs typeface="Arial"/>
              </a:rPr>
              <a:t>(OEM) 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1400" b="1" spc="-45" dirty="0">
                <a:solidFill>
                  <a:srgbClr val="001F5F"/>
                </a:solidFill>
                <a:latin typeface="Arial"/>
                <a:cs typeface="Arial"/>
              </a:rPr>
              <a:t>Service </a:t>
            </a:r>
            <a:r>
              <a:rPr sz="1400" b="1" spc="-30" dirty="0">
                <a:solidFill>
                  <a:srgbClr val="001F5F"/>
                </a:solidFill>
                <a:latin typeface="Arial"/>
                <a:cs typeface="Arial"/>
              </a:rPr>
              <a:t>Providers 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in  </a:t>
            </a:r>
            <a:r>
              <a:rPr sz="1400" b="1" spc="-25" dirty="0">
                <a:solidFill>
                  <a:srgbClr val="001F5F"/>
                </a:solidFill>
                <a:latin typeface="Arial"/>
                <a:cs typeface="Arial"/>
              </a:rPr>
              <a:t>Israel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001F5F"/>
              </a:buClr>
              <a:buFont typeface="Wingdings"/>
              <a:buChar char=""/>
            </a:pPr>
            <a:endParaRPr sz="2000" dirty="0">
              <a:latin typeface="Arial"/>
              <a:cs typeface="Arial"/>
            </a:endParaRPr>
          </a:p>
          <a:p>
            <a:pPr marL="355600" marR="155575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400" b="1" spc="-25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1400" b="1" spc="-15" dirty="0">
                <a:solidFill>
                  <a:srgbClr val="001F5F"/>
                </a:solidFill>
                <a:latin typeface="Arial"/>
                <a:cs typeface="Arial"/>
              </a:rPr>
              <a:t>company </a:t>
            </a:r>
            <a:r>
              <a:rPr sz="1400" b="1" spc="-25" dirty="0">
                <a:solidFill>
                  <a:srgbClr val="001F5F"/>
                </a:solidFill>
                <a:latin typeface="Arial"/>
                <a:cs typeface="Arial"/>
              </a:rPr>
              <a:t>employs </a:t>
            </a:r>
            <a:r>
              <a:rPr lang="en-US" sz="1400" b="1" spc="25" dirty="0">
                <a:solidFill>
                  <a:srgbClr val="001F5F"/>
                </a:solidFill>
                <a:latin typeface="Arial"/>
                <a:cs typeface="Arial"/>
              </a:rPr>
              <a:t>12</a:t>
            </a:r>
            <a:r>
              <a:rPr sz="1400" b="1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people, </a:t>
            </a:r>
            <a:r>
              <a:rPr sz="1400" b="1" spc="25" dirty="0">
                <a:solidFill>
                  <a:srgbClr val="001F5F"/>
                </a:solidFill>
                <a:latin typeface="Arial"/>
                <a:cs typeface="Arial"/>
              </a:rPr>
              <a:t>out </a:t>
            </a:r>
            <a:r>
              <a:rPr sz="1400" b="1" spc="35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1400" b="1" spc="20" dirty="0">
                <a:solidFill>
                  <a:srgbClr val="001F5F"/>
                </a:solidFill>
                <a:latin typeface="Arial"/>
                <a:cs typeface="Arial"/>
              </a:rPr>
              <a:t>them </a:t>
            </a:r>
            <a:r>
              <a:rPr sz="1400" b="1" spc="25" dirty="0">
                <a:solidFill>
                  <a:srgbClr val="001F5F"/>
                </a:solidFill>
                <a:latin typeface="Arial"/>
                <a:cs typeface="Arial"/>
              </a:rPr>
              <a:t>6 </a:t>
            </a:r>
            <a:r>
              <a:rPr sz="1400" b="1" spc="-15" dirty="0">
                <a:solidFill>
                  <a:srgbClr val="001F5F"/>
                </a:solidFill>
                <a:latin typeface="Arial"/>
                <a:cs typeface="Arial"/>
              </a:rPr>
              <a:t>are 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dedicated</a:t>
            </a:r>
            <a:r>
              <a:rPr sz="1400" b="1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40" dirty="0">
                <a:solidFill>
                  <a:srgbClr val="001F5F"/>
                </a:solidFill>
                <a:latin typeface="Arial"/>
                <a:cs typeface="Arial"/>
              </a:rPr>
              <a:t>to  </a:t>
            </a:r>
            <a:r>
              <a:rPr sz="1400" b="1" spc="-25" dirty="0">
                <a:solidFill>
                  <a:srgbClr val="001F5F"/>
                </a:solidFill>
                <a:latin typeface="Arial"/>
                <a:cs typeface="Arial"/>
              </a:rPr>
              <a:t>technical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70" dirty="0">
                <a:solidFill>
                  <a:srgbClr val="001F5F"/>
                </a:solidFill>
                <a:latin typeface="Arial"/>
                <a:cs typeface="Arial"/>
              </a:rPr>
              <a:t>sales.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001F5F"/>
              </a:buClr>
              <a:buFont typeface="Wingdings"/>
              <a:buChar char=""/>
            </a:pPr>
            <a:endParaRPr sz="2050" dirty="0">
              <a:latin typeface="Arial"/>
              <a:cs typeface="Arial"/>
            </a:endParaRPr>
          </a:p>
          <a:p>
            <a:pPr marL="355600" marR="280670" indent="-342900" algn="just">
              <a:lnSpc>
                <a:spcPct val="100000"/>
              </a:lnSpc>
              <a:buFont typeface="Wingdings"/>
              <a:buChar char=""/>
              <a:tabLst>
                <a:tab pos="355600" algn="l"/>
              </a:tabLst>
            </a:pPr>
            <a:r>
              <a:rPr sz="1400" b="1" spc="25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1400" b="1" spc="20" dirty="0">
                <a:solidFill>
                  <a:srgbClr val="001F5F"/>
                </a:solidFill>
                <a:latin typeface="Arial"/>
                <a:cs typeface="Arial"/>
              </a:rPr>
              <a:t>1979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we </a:t>
            </a:r>
            <a:r>
              <a:rPr sz="1400" b="1" spc="15" dirty="0">
                <a:solidFill>
                  <a:srgbClr val="001F5F"/>
                </a:solidFill>
                <a:latin typeface="Arial"/>
                <a:cs typeface="Arial"/>
              </a:rPr>
              <a:t>formed </a:t>
            </a:r>
            <a:r>
              <a:rPr sz="1400" b="1" spc="-25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1400" b="1" spc="-70" dirty="0">
                <a:solidFill>
                  <a:srgbClr val="001F5F"/>
                </a:solidFill>
                <a:latin typeface="Arial"/>
                <a:cs typeface="Arial"/>
              </a:rPr>
              <a:t>business 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partnership </a:t>
            </a:r>
            <a:r>
              <a:rPr sz="1400" b="1" spc="25" dirty="0">
                <a:solidFill>
                  <a:srgbClr val="001F5F"/>
                </a:solidFill>
                <a:latin typeface="Arial"/>
                <a:cs typeface="Arial"/>
              </a:rPr>
              <a:t>with </a:t>
            </a:r>
            <a:r>
              <a:rPr sz="1400" b="1" spc="-40" dirty="0">
                <a:solidFill>
                  <a:srgbClr val="001F5F"/>
                </a:solidFill>
                <a:latin typeface="Arial"/>
                <a:cs typeface="Arial"/>
              </a:rPr>
              <a:t>CTI </a:t>
            </a:r>
            <a:r>
              <a:rPr sz="1400" b="1" spc="-45" dirty="0">
                <a:solidFill>
                  <a:srgbClr val="001F5F"/>
                </a:solidFill>
                <a:latin typeface="Arial"/>
                <a:cs typeface="Arial"/>
              </a:rPr>
              <a:t>France,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who  </a:t>
            </a:r>
            <a:r>
              <a:rPr sz="1400" b="1" spc="-40" dirty="0">
                <a:solidFill>
                  <a:srgbClr val="001F5F"/>
                </a:solidFill>
                <a:latin typeface="Arial"/>
                <a:cs typeface="Arial"/>
              </a:rPr>
              <a:t>specialize 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1400" b="1" spc="5" dirty="0">
                <a:solidFill>
                  <a:srgbClr val="001F5F"/>
                </a:solidFill>
                <a:latin typeface="Arial"/>
                <a:cs typeface="Arial"/>
              </a:rPr>
              <a:t>international </a:t>
            </a:r>
            <a:r>
              <a:rPr sz="1400" b="1" spc="10" dirty="0">
                <a:solidFill>
                  <a:srgbClr val="001F5F"/>
                </a:solidFill>
                <a:latin typeface="Arial"/>
                <a:cs typeface="Arial"/>
              </a:rPr>
              <a:t>marketing 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1400" b="1" spc="-80" dirty="0">
                <a:solidFill>
                  <a:srgbClr val="001F5F"/>
                </a:solidFill>
                <a:latin typeface="Arial"/>
                <a:cs typeface="Arial"/>
              </a:rPr>
              <a:t>sales 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1400" b="1" spc="-40" dirty="0">
                <a:solidFill>
                  <a:srgbClr val="001F5F"/>
                </a:solidFill>
                <a:latin typeface="Arial"/>
                <a:cs typeface="Arial"/>
              </a:rPr>
              <a:t>France, </a:t>
            </a:r>
            <a:r>
              <a:rPr sz="1400" b="1" spc="-25" dirty="0">
                <a:solidFill>
                  <a:srgbClr val="001F5F"/>
                </a:solidFill>
                <a:latin typeface="Arial"/>
                <a:cs typeface="Arial"/>
              </a:rPr>
              <a:t>which  </a:t>
            </a:r>
            <a:r>
              <a:rPr sz="1400" b="1" spc="-30" dirty="0">
                <a:solidFill>
                  <a:srgbClr val="001F5F"/>
                </a:solidFill>
                <a:latin typeface="Arial"/>
                <a:cs typeface="Arial"/>
              </a:rPr>
              <a:t>allows </a:t>
            </a:r>
            <a:r>
              <a:rPr sz="1400" b="1" spc="-85" dirty="0">
                <a:solidFill>
                  <a:srgbClr val="001F5F"/>
                </a:solidFill>
                <a:latin typeface="Arial"/>
                <a:cs typeface="Arial"/>
              </a:rPr>
              <a:t>us </a:t>
            </a:r>
            <a:r>
              <a:rPr sz="1400" b="1" spc="4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1400" b="1" spc="-15" dirty="0">
                <a:solidFill>
                  <a:srgbClr val="001F5F"/>
                </a:solidFill>
                <a:latin typeface="Arial"/>
                <a:cs typeface="Arial"/>
              </a:rPr>
              <a:t>leverage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our </a:t>
            </a:r>
            <a:r>
              <a:rPr sz="1400" b="1" spc="-80" dirty="0">
                <a:solidFill>
                  <a:srgbClr val="001F5F"/>
                </a:solidFill>
                <a:latin typeface="Arial"/>
                <a:cs typeface="Arial"/>
              </a:rPr>
              <a:t>sales</a:t>
            </a:r>
            <a:r>
              <a:rPr sz="1400" b="1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001F5F"/>
                </a:solidFill>
                <a:latin typeface="Arial"/>
                <a:cs typeface="Arial"/>
              </a:rPr>
              <a:t>capabilities.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20</a:t>
            </a:fld>
            <a:endParaRPr spc="-5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11E2E5D-5899-388A-4AB7-69DEF3FF86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4786926"/>
              </p:ext>
            </p:extLst>
          </p:nvPr>
        </p:nvGraphicFramePr>
        <p:xfrm>
          <a:off x="2286000" y="135255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50089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21</a:t>
            </a:fld>
            <a:endParaRPr spc="-5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851688F-E19E-3469-B399-38648B94DE1C}"/>
              </a:ext>
            </a:extLst>
          </p:cNvPr>
          <p:cNvGraphicFramePr>
            <a:graphicFrameLocks/>
          </p:cNvGraphicFramePr>
          <p:nvPr/>
        </p:nvGraphicFramePr>
        <p:xfrm>
          <a:off x="2286000" y="120015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621675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22</a:t>
            </a:fld>
            <a:endParaRPr spc="-5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4FB5D80-DC9C-AA34-6816-23731B012B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9633744"/>
              </p:ext>
            </p:extLst>
          </p:nvPr>
        </p:nvGraphicFramePr>
        <p:xfrm>
          <a:off x="1447800" y="1047750"/>
          <a:ext cx="6324600" cy="34919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3096">
                  <a:extLst>
                    <a:ext uri="{9D8B030D-6E8A-4147-A177-3AD203B41FA5}">
                      <a16:colId xmlns:a16="http://schemas.microsoft.com/office/drawing/2014/main" val="349794502"/>
                    </a:ext>
                  </a:extLst>
                </a:gridCol>
                <a:gridCol w="960800">
                  <a:extLst>
                    <a:ext uri="{9D8B030D-6E8A-4147-A177-3AD203B41FA5}">
                      <a16:colId xmlns:a16="http://schemas.microsoft.com/office/drawing/2014/main" val="600900018"/>
                    </a:ext>
                  </a:extLst>
                </a:gridCol>
                <a:gridCol w="656684">
                  <a:extLst>
                    <a:ext uri="{9D8B030D-6E8A-4147-A177-3AD203B41FA5}">
                      <a16:colId xmlns:a16="http://schemas.microsoft.com/office/drawing/2014/main" val="3028142638"/>
                    </a:ext>
                  </a:extLst>
                </a:gridCol>
                <a:gridCol w="516733">
                  <a:extLst>
                    <a:ext uri="{9D8B030D-6E8A-4147-A177-3AD203B41FA5}">
                      <a16:colId xmlns:a16="http://schemas.microsoft.com/office/drawing/2014/main" val="1943561880"/>
                    </a:ext>
                  </a:extLst>
                </a:gridCol>
                <a:gridCol w="516733">
                  <a:extLst>
                    <a:ext uri="{9D8B030D-6E8A-4147-A177-3AD203B41FA5}">
                      <a16:colId xmlns:a16="http://schemas.microsoft.com/office/drawing/2014/main" val="3692112538"/>
                    </a:ext>
                  </a:extLst>
                </a:gridCol>
                <a:gridCol w="1087293">
                  <a:extLst>
                    <a:ext uri="{9D8B030D-6E8A-4147-A177-3AD203B41FA5}">
                      <a16:colId xmlns:a16="http://schemas.microsoft.com/office/drawing/2014/main" val="2377421639"/>
                    </a:ext>
                  </a:extLst>
                </a:gridCol>
                <a:gridCol w="1593261">
                  <a:extLst>
                    <a:ext uri="{9D8B030D-6E8A-4147-A177-3AD203B41FA5}">
                      <a16:colId xmlns:a16="http://schemas.microsoft.com/office/drawing/2014/main" val="733899374"/>
                    </a:ext>
                  </a:extLst>
                </a:gridCol>
              </a:tblGrid>
              <a:tr h="297841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</a:rPr>
                        <a:t>Invoice number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Date of invoice</a:t>
                      </a:r>
                      <a:endParaRPr lang="en-US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Due Date</a:t>
                      </a:r>
                      <a:endParaRPr lang="en-US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Amount in currency</a:t>
                      </a:r>
                      <a:endParaRPr lang="en-US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Currency</a:t>
                      </a:r>
                      <a:endParaRPr lang="en-US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Comment</a:t>
                      </a:r>
                      <a:endParaRPr lang="en-US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</a:rPr>
                        <a:t>AMAV REMARKS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1601192"/>
                  </a:ext>
                </a:extLst>
              </a:tr>
              <a:tr h="104817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04/01/2021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04/01/2021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55.13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USD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VRT RECU EXP-USD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L" sz="700" u="none" strike="noStrike" dirty="0">
                          <a:effectLst/>
                        </a:rPr>
                        <a:t> </a:t>
                      </a:r>
                      <a:r>
                        <a:rPr lang="en-US" sz="7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what is the invoice number?</a:t>
                      </a:r>
                      <a:endParaRPr lang="en-IL" sz="7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extLst>
                  <a:ext uri="{0D108BD9-81ED-4DB2-BD59-A6C34878D82A}">
                    <a16:rowId xmlns:a16="http://schemas.microsoft.com/office/drawing/2014/main" val="514193614"/>
                  </a:ext>
                </a:extLst>
              </a:tr>
              <a:tr h="104817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31/10/2022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31/10/2022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1.20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USD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VRT RECU EXP-USD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L" sz="700" u="none" strike="noStrike" dirty="0">
                          <a:effectLst/>
                        </a:rPr>
                        <a:t> </a:t>
                      </a:r>
                      <a:r>
                        <a:rPr lang="en-US" sz="7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what is the invoice number?</a:t>
                      </a:r>
                      <a:endParaRPr lang="en-IL" sz="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extLst>
                  <a:ext uri="{0D108BD9-81ED-4DB2-BD59-A6C34878D82A}">
                    <a16:rowId xmlns:a16="http://schemas.microsoft.com/office/drawing/2014/main" val="1464161696"/>
                  </a:ext>
                </a:extLst>
              </a:tr>
              <a:tr h="104817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E  /826E502366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14/01/2022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31/03/2022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4,813.10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USD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L000200293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</a:rPr>
                        <a:t>ON HOLD</a:t>
                      </a:r>
                      <a:endParaRPr lang="en-US" sz="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extLst>
                  <a:ext uri="{0D108BD9-81ED-4DB2-BD59-A6C34878D82A}">
                    <a16:rowId xmlns:a16="http://schemas.microsoft.com/office/drawing/2014/main" val="4090240941"/>
                  </a:ext>
                </a:extLst>
              </a:tr>
              <a:tr h="104817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E  /826E511021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30/03/2022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31/05/2022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3,925.20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USD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L000209912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</a:rPr>
                        <a:t>ON HOLD</a:t>
                      </a:r>
                      <a:endParaRPr lang="en-US" sz="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extLst>
                  <a:ext uri="{0D108BD9-81ED-4DB2-BD59-A6C34878D82A}">
                    <a16:rowId xmlns:a16="http://schemas.microsoft.com/office/drawing/2014/main" val="1951434720"/>
                  </a:ext>
                </a:extLst>
              </a:tr>
              <a:tr h="104817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E  /826E513761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22/04/2022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30/06/2022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2,199.80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USD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L000219007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</a:rPr>
                        <a:t>ON HOLD</a:t>
                      </a:r>
                      <a:endParaRPr lang="en-US" sz="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extLst>
                  <a:ext uri="{0D108BD9-81ED-4DB2-BD59-A6C34878D82A}">
                    <a16:rowId xmlns:a16="http://schemas.microsoft.com/office/drawing/2014/main" val="647958964"/>
                  </a:ext>
                </a:extLst>
              </a:tr>
              <a:tr h="104817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E  /826E515690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10/05/2022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31/07/2022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500.00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</a:rPr>
                        <a:t>USD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L000209912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</a:rPr>
                        <a:t>REJECTED BY NIPENDO </a:t>
                      </a:r>
                      <a:endParaRPr lang="en-US" sz="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extLst>
                  <a:ext uri="{0D108BD9-81ED-4DB2-BD59-A6C34878D82A}">
                    <a16:rowId xmlns:a16="http://schemas.microsoft.com/office/drawing/2014/main" val="1065670398"/>
                  </a:ext>
                </a:extLst>
              </a:tr>
              <a:tr h="104817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Total</a:t>
                      </a:r>
                      <a:endParaRPr lang="en-US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endParaRPr lang="en-IL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endParaRPr lang="en-IL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11,494.43</a:t>
                      </a:r>
                      <a:endParaRPr lang="en-IL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L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6</a:t>
                      </a:r>
                      <a:endParaRPr lang="en-IL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L" sz="700" u="none" strike="noStrike">
                          <a:effectLst/>
                        </a:rPr>
                        <a:t> </a:t>
                      </a:r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extLst>
                  <a:ext uri="{0D108BD9-81ED-4DB2-BD59-A6C34878D82A}">
                    <a16:rowId xmlns:a16="http://schemas.microsoft.com/office/drawing/2014/main" val="3366777232"/>
                  </a:ext>
                </a:extLst>
              </a:tr>
              <a:tr h="104817">
                <a:tc>
                  <a:txBody>
                    <a:bodyPr/>
                    <a:lstStyle/>
                    <a:p>
                      <a:pPr algn="l" fontAlgn="t"/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extLst>
                  <a:ext uri="{0D108BD9-81ED-4DB2-BD59-A6C34878D82A}">
                    <a16:rowId xmlns:a16="http://schemas.microsoft.com/office/drawing/2014/main" val="3457194155"/>
                  </a:ext>
                </a:extLst>
              </a:tr>
              <a:tr h="104817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Account 2007415</a:t>
                      </a:r>
                      <a:endParaRPr lang="en-US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extLst>
                  <a:ext uri="{0D108BD9-81ED-4DB2-BD59-A6C34878D82A}">
                    <a16:rowId xmlns:a16="http://schemas.microsoft.com/office/drawing/2014/main" val="2986319349"/>
                  </a:ext>
                </a:extLst>
              </a:tr>
              <a:tr h="297841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Invoice number</a:t>
                      </a:r>
                      <a:endParaRPr lang="en-US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Date of invoice</a:t>
                      </a:r>
                      <a:endParaRPr lang="en-US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Due Date</a:t>
                      </a:r>
                      <a:endParaRPr lang="en-US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Amount in currency</a:t>
                      </a:r>
                      <a:endParaRPr lang="en-US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Currency</a:t>
                      </a:r>
                      <a:endParaRPr lang="en-US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Comment</a:t>
                      </a:r>
                      <a:endParaRPr lang="en-US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</a:rPr>
                        <a:t>AMAV REMARKS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863722"/>
                  </a:ext>
                </a:extLst>
              </a:tr>
              <a:tr h="104817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E  /826E522867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07/07/2022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15/09/2022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644.88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USD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L000217832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ON HOLD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extLst>
                  <a:ext uri="{0D108BD9-81ED-4DB2-BD59-A6C34878D82A}">
                    <a16:rowId xmlns:a16="http://schemas.microsoft.com/office/drawing/2014/main" val="674264117"/>
                  </a:ext>
                </a:extLst>
              </a:tr>
              <a:tr h="104817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Total</a:t>
                      </a:r>
                      <a:endParaRPr lang="en-US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endParaRPr lang="en-IL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endParaRPr lang="en-IL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644.88</a:t>
                      </a:r>
                      <a:endParaRPr lang="en-IL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L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1</a:t>
                      </a:r>
                      <a:endParaRPr lang="en-IL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L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extLst>
                  <a:ext uri="{0D108BD9-81ED-4DB2-BD59-A6C34878D82A}">
                    <a16:rowId xmlns:a16="http://schemas.microsoft.com/office/drawing/2014/main" val="585926537"/>
                  </a:ext>
                </a:extLst>
              </a:tr>
              <a:tr h="104817">
                <a:tc>
                  <a:txBody>
                    <a:bodyPr/>
                    <a:lstStyle/>
                    <a:p>
                      <a:pPr algn="l" fontAlgn="t"/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extLst>
                  <a:ext uri="{0D108BD9-81ED-4DB2-BD59-A6C34878D82A}">
                    <a16:rowId xmlns:a16="http://schemas.microsoft.com/office/drawing/2014/main" val="3379902342"/>
                  </a:ext>
                </a:extLst>
              </a:tr>
              <a:tr h="104817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Account 2019382</a:t>
                      </a:r>
                      <a:endParaRPr lang="en-US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L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extLst>
                  <a:ext uri="{0D108BD9-81ED-4DB2-BD59-A6C34878D82A}">
                    <a16:rowId xmlns:a16="http://schemas.microsoft.com/office/drawing/2014/main" val="153320476"/>
                  </a:ext>
                </a:extLst>
              </a:tr>
              <a:tr h="297841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Invoice number</a:t>
                      </a:r>
                      <a:endParaRPr lang="en-US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</a:rPr>
                        <a:t>Date of invoice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Due Date</a:t>
                      </a:r>
                      <a:endParaRPr lang="en-US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Amount in currency</a:t>
                      </a:r>
                      <a:endParaRPr lang="en-US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Currency</a:t>
                      </a:r>
                      <a:endParaRPr lang="en-US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Comment</a:t>
                      </a:r>
                      <a:endParaRPr lang="en-US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</a:rPr>
                        <a:t>AMAV REMARKS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6511434"/>
                  </a:ext>
                </a:extLst>
              </a:tr>
              <a:tr h="104817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 dirty="0">
                          <a:effectLst/>
                        </a:rPr>
                        <a:t>02/11/2020</a:t>
                      </a:r>
                      <a:endParaRPr lang="en-IL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02/11/2020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55.13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USD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VRT RECU EXP-USD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what is the invoice number?</a:t>
                      </a:r>
                      <a:endParaRPr lang="en-IL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extLst>
                  <a:ext uri="{0D108BD9-81ED-4DB2-BD59-A6C34878D82A}">
                    <a16:rowId xmlns:a16="http://schemas.microsoft.com/office/drawing/2014/main" val="1071801488"/>
                  </a:ext>
                </a:extLst>
              </a:tr>
              <a:tr h="104817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31/10/2022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31/10/2022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125.00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USD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VRT RECU EXP-USD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what is the invoice number?</a:t>
                      </a:r>
                      <a:endParaRPr lang="en-IL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extLst>
                  <a:ext uri="{0D108BD9-81ED-4DB2-BD59-A6C34878D82A}">
                    <a16:rowId xmlns:a16="http://schemas.microsoft.com/office/drawing/2014/main" val="2960946587"/>
                  </a:ext>
                </a:extLst>
              </a:tr>
              <a:tr h="104817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31/10/2022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31/10/2022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125.12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USD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VRT RECU EXP-USD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what is the invoice number?</a:t>
                      </a:r>
                      <a:endParaRPr lang="en-IL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extLst>
                  <a:ext uri="{0D108BD9-81ED-4DB2-BD59-A6C34878D82A}">
                    <a16:rowId xmlns:a16="http://schemas.microsoft.com/office/drawing/2014/main" val="3571596624"/>
                  </a:ext>
                </a:extLst>
              </a:tr>
              <a:tr h="110119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E  /826E475329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23/02/2021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30/04/2021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250.00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USD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L000179793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</a:rPr>
                        <a:t>SHOULD BE 125 AND NOT 250/ JPR action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extLst>
                  <a:ext uri="{0D108BD9-81ED-4DB2-BD59-A6C34878D82A}">
                    <a16:rowId xmlns:a16="http://schemas.microsoft.com/office/drawing/2014/main" val="595121322"/>
                  </a:ext>
                </a:extLst>
              </a:tr>
              <a:tr h="104817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E  /826E486463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13/07/2021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30/09/2021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125.00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USD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L000186749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PAID on 31.01.22 </a:t>
                      </a:r>
                      <a:r>
                        <a:rPr lang="en-US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– </a:t>
                      </a:r>
                      <a:r>
                        <a:rPr lang="en-US" sz="7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JPR are checking </a:t>
                      </a:r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extLst>
                  <a:ext uri="{0D108BD9-81ED-4DB2-BD59-A6C34878D82A}">
                    <a16:rowId xmlns:a16="http://schemas.microsoft.com/office/drawing/2014/main" val="3423875142"/>
                  </a:ext>
                </a:extLst>
              </a:tr>
              <a:tr h="104817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E  /826E502362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14/01/2022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14/01/2022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 dirty="0">
                          <a:effectLst/>
                        </a:rPr>
                        <a:t>-2,385.70</a:t>
                      </a:r>
                      <a:endParaRPr lang="en-IL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USD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L000186749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</a:rPr>
                        <a:t>See enclosed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extLst>
                  <a:ext uri="{0D108BD9-81ED-4DB2-BD59-A6C34878D82A}">
                    <a16:rowId xmlns:a16="http://schemas.microsoft.com/office/drawing/2014/main" val="3874055866"/>
                  </a:ext>
                </a:extLst>
              </a:tr>
              <a:tr h="104817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E  /826E502363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14/01/2022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31/03/2022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2,344.05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USD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L000186749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</a:rPr>
                        <a:t>See enclosed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extLst>
                  <a:ext uri="{0D108BD9-81ED-4DB2-BD59-A6C34878D82A}">
                    <a16:rowId xmlns:a16="http://schemas.microsoft.com/office/drawing/2014/main" val="1544240617"/>
                  </a:ext>
                </a:extLst>
              </a:tr>
              <a:tr h="104817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E  /826E522738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07/07/2022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30/09/2022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1,160.00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USD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L000205210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</a:rPr>
                        <a:t>REJECTED BY NIPENDO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extLst>
                  <a:ext uri="{0D108BD9-81ED-4DB2-BD59-A6C34878D82A}">
                    <a16:rowId xmlns:a16="http://schemas.microsoft.com/office/drawing/2014/main" val="3280727004"/>
                  </a:ext>
                </a:extLst>
              </a:tr>
              <a:tr h="104817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E  /826E524066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20/07/2022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30/09/2022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14,702.00</a:t>
                      </a:r>
                      <a:endParaRPr lang="en-IL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USD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L000205210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ON HOLD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extLst>
                  <a:ext uri="{0D108BD9-81ED-4DB2-BD59-A6C34878D82A}">
                    <a16:rowId xmlns:a16="http://schemas.microsoft.com/office/drawing/2014/main" val="1249284935"/>
                  </a:ext>
                </a:extLst>
              </a:tr>
              <a:tr h="104817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</a:rPr>
                        <a:t>Total</a:t>
                      </a:r>
                      <a:endParaRPr lang="en-US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endParaRPr lang="en-IL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endParaRPr lang="en-IL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16,500.60</a:t>
                      </a:r>
                      <a:endParaRPr lang="en-IL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L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L" sz="700" u="none" strike="noStrike">
                          <a:effectLst/>
                        </a:rPr>
                        <a:t>9</a:t>
                      </a:r>
                      <a:endParaRPr lang="en-IL" sz="7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L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5" marR="6295" marT="6295" marB="0"/>
                </a:tc>
                <a:extLst>
                  <a:ext uri="{0D108BD9-81ED-4DB2-BD59-A6C34878D82A}">
                    <a16:rowId xmlns:a16="http://schemas.microsoft.com/office/drawing/2014/main" val="29068272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378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510540" y="4582880"/>
            <a:ext cx="247015" cy="1962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3</a:t>
            </a:fld>
            <a:endParaRPr spc="-5" dirty="0"/>
          </a:p>
        </p:txBody>
      </p:sp>
      <p:sp>
        <p:nvSpPr>
          <p:cNvPr id="27" name="Text Box 2">
            <a:extLst>
              <a:ext uri="{FF2B5EF4-FFF2-40B4-BE49-F238E27FC236}">
                <a16:creationId xmlns:a16="http://schemas.microsoft.com/office/drawing/2014/main" id="{CE1B8E7E-57FE-4E16-B2D6-0530218672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1095375"/>
            <a:ext cx="1266825" cy="561975"/>
          </a:xfrm>
          <a:prstGeom prst="rect">
            <a:avLst/>
          </a:prstGeom>
          <a:gradFill rotWithShape="0">
            <a:gsLst>
              <a:gs pos="0">
                <a:srgbClr val="F6F8FC"/>
              </a:gs>
              <a:gs pos="74001">
                <a:srgbClr val="ABC0E4"/>
              </a:gs>
              <a:gs pos="83000">
                <a:srgbClr val="ABC0E4"/>
              </a:gs>
              <a:gs pos="100000">
                <a:srgbClr val="C7D5ED"/>
              </a:gs>
            </a:gsLst>
            <a:lin ang="5400000" scaled="1"/>
          </a:gradFill>
          <a:ln w="9525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20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General Manager</a:t>
            </a: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20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Avraham Ezra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Text Box 34">
            <a:extLst>
              <a:ext uri="{FF2B5EF4-FFF2-40B4-BE49-F238E27FC236}">
                <a16:creationId xmlns:a16="http://schemas.microsoft.com/office/drawing/2014/main" id="{484E36EB-EBA6-4BB6-A2FA-0F626336C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5390" y="1552102"/>
            <a:ext cx="1266825" cy="561975"/>
          </a:xfrm>
          <a:prstGeom prst="rect">
            <a:avLst/>
          </a:prstGeom>
          <a:gradFill rotWithShape="0">
            <a:gsLst>
              <a:gs pos="0">
                <a:srgbClr val="F6F8FC"/>
              </a:gs>
              <a:gs pos="74001">
                <a:srgbClr val="ABC0E4"/>
              </a:gs>
              <a:gs pos="83000">
                <a:srgbClr val="ABC0E4"/>
              </a:gs>
              <a:gs pos="100000">
                <a:srgbClr val="C7D5ED"/>
              </a:gs>
            </a:gsLst>
            <a:lin ang="5400000" scaled="1"/>
          </a:gradFill>
          <a:ln w="9525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20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Sales Director</a:t>
            </a: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20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Arik Ezra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Text Box 35">
            <a:extLst>
              <a:ext uri="{FF2B5EF4-FFF2-40B4-BE49-F238E27FC236}">
                <a16:creationId xmlns:a16="http://schemas.microsoft.com/office/drawing/2014/main" id="{CC368E84-B4DC-4FBA-8CB0-01D5300DB2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8513" y="1886864"/>
            <a:ext cx="1447800" cy="5619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ED7D31"/>
              </a:gs>
            </a:gsLst>
            <a:path path="shape">
              <a:fillToRect l="50000" t="-80000" r="50000" b="180000"/>
            </a:path>
          </a:gradFill>
          <a:ln w="9525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20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Operations Manager</a:t>
            </a: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20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Sara Brill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Text Box 4">
            <a:extLst>
              <a:ext uri="{FF2B5EF4-FFF2-40B4-BE49-F238E27FC236}">
                <a16:creationId xmlns:a16="http://schemas.microsoft.com/office/drawing/2014/main" id="{D7148073-FBBE-4543-BABB-D6CB184C50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2215" y="2154798"/>
            <a:ext cx="1447800" cy="5619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ED7D31"/>
              </a:gs>
            </a:gsLst>
            <a:path path="shape">
              <a:fillToRect l="50000" t="-80000" r="50000" b="180000"/>
            </a:path>
          </a:gradFill>
          <a:ln w="9525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20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Sales Administrator</a:t>
            </a: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20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Nili Avrahami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Text Box 5">
            <a:extLst>
              <a:ext uri="{FF2B5EF4-FFF2-40B4-BE49-F238E27FC236}">
                <a16:creationId xmlns:a16="http://schemas.microsoft.com/office/drawing/2014/main" id="{C585E92C-6D00-4631-AC3F-362DB1F1D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6351" y="2167851"/>
            <a:ext cx="1447800" cy="5619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35001">
                <a:srgbClr val="FFFFFF"/>
              </a:gs>
              <a:gs pos="100000">
                <a:srgbClr val="ED7D31"/>
              </a:gs>
            </a:gsLst>
            <a:path path="shape">
              <a:fillToRect l="50000" t="-80000" r="50000" b="180000"/>
            </a:path>
          </a:gradFill>
          <a:ln w="9525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20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GM Assistant</a:t>
            </a: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100">
                <a:solidFill>
                  <a:srgbClr val="203864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Vicky Levine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Text Box 6">
            <a:extLst>
              <a:ext uri="{FF2B5EF4-FFF2-40B4-BE49-F238E27FC236}">
                <a16:creationId xmlns:a16="http://schemas.microsoft.com/office/drawing/2014/main" id="{4A2E89A4-9736-48DC-920E-F84B9ED41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388" y="3082177"/>
            <a:ext cx="1447800" cy="561975"/>
          </a:xfrm>
          <a:prstGeom prst="rect">
            <a:avLst/>
          </a:prstGeom>
          <a:gradFill rotWithShape="1">
            <a:gsLst>
              <a:gs pos="0">
                <a:srgbClr val="FFFCF2"/>
              </a:gs>
              <a:gs pos="74001">
                <a:srgbClr val="FFE38C"/>
              </a:gs>
              <a:gs pos="83000">
                <a:srgbClr val="FFE38C"/>
              </a:gs>
              <a:gs pos="100000">
                <a:srgbClr val="FFECB3"/>
              </a:gs>
            </a:gsLst>
            <a:lin ang="5400000" scaled="1"/>
          </a:gradFill>
          <a:ln w="9525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20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Sales Engineer</a:t>
            </a: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20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Meron Leibovich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Text Box 7">
            <a:extLst>
              <a:ext uri="{FF2B5EF4-FFF2-40B4-BE49-F238E27FC236}">
                <a16:creationId xmlns:a16="http://schemas.microsoft.com/office/drawing/2014/main" id="{07EABA01-0DDD-41F7-BF22-ADF0F938B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4188" y="3090488"/>
            <a:ext cx="1447800" cy="561975"/>
          </a:xfrm>
          <a:prstGeom prst="rect">
            <a:avLst/>
          </a:prstGeom>
          <a:gradFill rotWithShape="1">
            <a:gsLst>
              <a:gs pos="0">
                <a:srgbClr val="FFFCF2"/>
              </a:gs>
              <a:gs pos="74001">
                <a:srgbClr val="FFE38C"/>
              </a:gs>
              <a:gs pos="83000">
                <a:srgbClr val="FFE38C"/>
              </a:gs>
              <a:gs pos="100000">
                <a:srgbClr val="FFECB3"/>
              </a:gs>
            </a:gsLst>
            <a:lin ang="5400000" scaled="1"/>
          </a:gradFill>
          <a:ln w="9525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rgbClr val="20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Sales Manager</a:t>
            </a:r>
            <a:endParaRPr kumimoji="0" lang="en-US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20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Michael Suchman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Text Box 10">
            <a:extLst>
              <a:ext uri="{FF2B5EF4-FFF2-40B4-BE49-F238E27FC236}">
                <a16:creationId xmlns:a16="http://schemas.microsoft.com/office/drawing/2014/main" id="{06B8A256-7696-448C-8B62-190C304BD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9713" y="3103936"/>
            <a:ext cx="1447800" cy="561975"/>
          </a:xfrm>
          <a:prstGeom prst="rect">
            <a:avLst/>
          </a:prstGeom>
          <a:gradFill rotWithShape="1">
            <a:gsLst>
              <a:gs pos="0">
                <a:srgbClr val="FFFCF2"/>
              </a:gs>
              <a:gs pos="74001">
                <a:srgbClr val="FFE38C"/>
              </a:gs>
              <a:gs pos="83000">
                <a:srgbClr val="FFE38C"/>
              </a:gs>
              <a:gs pos="100000">
                <a:srgbClr val="FFECB3"/>
              </a:gs>
            </a:gsLst>
            <a:lin ang="5400000" scaled="1"/>
          </a:gradFill>
          <a:ln w="9525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20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Sales and Programs Manager</a:t>
            </a:r>
            <a:endParaRPr kumimoji="0" lang="en-US" altLang="en-US" sz="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20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Shir Ezra</a:t>
            </a:r>
            <a:endParaRPr kumimoji="0" lang="en-US" altLang="en-US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Text Box 12">
            <a:extLst>
              <a:ext uri="{FF2B5EF4-FFF2-40B4-BE49-F238E27FC236}">
                <a16:creationId xmlns:a16="http://schemas.microsoft.com/office/drawing/2014/main" id="{18E135FE-E9C1-48E0-8198-087DA0B564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8" y="3815601"/>
            <a:ext cx="1447800" cy="561975"/>
          </a:xfrm>
          <a:prstGeom prst="rect">
            <a:avLst/>
          </a:prstGeom>
          <a:gradFill rotWithShape="1">
            <a:gsLst>
              <a:gs pos="0">
                <a:srgbClr val="FFFCF2"/>
              </a:gs>
              <a:gs pos="74001">
                <a:srgbClr val="FFE38C"/>
              </a:gs>
              <a:gs pos="83000">
                <a:srgbClr val="FFE38C"/>
              </a:gs>
              <a:gs pos="100000">
                <a:srgbClr val="FFECB3"/>
              </a:gs>
            </a:gsLst>
            <a:lin ang="5400000" scaled="1"/>
          </a:gradFill>
          <a:ln w="9525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20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Sales Administrator</a:t>
            </a: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20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Sandra Vard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Text Box 13">
            <a:extLst>
              <a:ext uri="{FF2B5EF4-FFF2-40B4-BE49-F238E27FC236}">
                <a16:creationId xmlns:a16="http://schemas.microsoft.com/office/drawing/2014/main" id="{D79BE14C-0DFA-4A83-9ABF-1BF679C4B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3813" y="3839504"/>
            <a:ext cx="1447800" cy="561975"/>
          </a:xfrm>
          <a:prstGeom prst="rect">
            <a:avLst/>
          </a:prstGeom>
          <a:gradFill rotWithShape="1">
            <a:gsLst>
              <a:gs pos="0">
                <a:srgbClr val="FFFCF2"/>
              </a:gs>
              <a:gs pos="74001">
                <a:srgbClr val="FFE38C"/>
              </a:gs>
              <a:gs pos="83000">
                <a:srgbClr val="FFE38C"/>
              </a:gs>
              <a:gs pos="100000">
                <a:srgbClr val="FFECB3"/>
              </a:gs>
            </a:gsLst>
            <a:lin ang="5400000" scaled="1"/>
          </a:gradFill>
          <a:ln w="9525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20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Sales Administrator</a:t>
            </a: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20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Bilyana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20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Samokovliya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B952F08-2094-4A5B-AFEA-E425B2C7BF65}"/>
              </a:ext>
            </a:extLst>
          </p:cNvPr>
          <p:cNvCxnSpPr>
            <a:cxnSpLocks/>
          </p:cNvCxnSpPr>
          <p:nvPr/>
        </p:nvCxnSpPr>
        <p:spPr>
          <a:xfrm>
            <a:off x="2230251" y="1376362"/>
            <a:ext cx="1198749" cy="344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B5C9508-89F0-41E1-95C3-1462D90B10F5}"/>
              </a:ext>
            </a:extLst>
          </p:cNvPr>
          <p:cNvCxnSpPr>
            <a:cxnSpLocks/>
          </p:cNvCxnSpPr>
          <p:nvPr/>
        </p:nvCxnSpPr>
        <p:spPr>
          <a:xfrm flipV="1">
            <a:off x="2230251" y="1376362"/>
            <a:ext cx="0" cy="80332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33F30C6-6B11-4E4E-99AF-C25CAD35E590}"/>
              </a:ext>
            </a:extLst>
          </p:cNvPr>
          <p:cNvCxnSpPr>
            <a:cxnSpLocks/>
          </p:cNvCxnSpPr>
          <p:nvPr/>
        </p:nvCxnSpPr>
        <p:spPr>
          <a:xfrm flipV="1">
            <a:off x="4062413" y="1653427"/>
            <a:ext cx="0" cy="23336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E944DC9-E954-467D-A89E-E103E3C3F70C}"/>
              </a:ext>
            </a:extLst>
          </p:cNvPr>
          <p:cNvCxnSpPr>
            <a:cxnSpLocks/>
          </p:cNvCxnSpPr>
          <p:nvPr/>
        </p:nvCxnSpPr>
        <p:spPr>
          <a:xfrm>
            <a:off x="1662113" y="2872627"/>
            <a:ext cx="4343400" cy="2736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3274A98-BE9C-46DE-BB19-163393EA4B01}"/>
              </a:ext>
            </a:extLst>
          </p:cNvPr>
          <p:cNvCxnSpPr/>
          <p:nvPr/>
        </p:nvCxnSpPr>
        <p:spPr>
          <a:xfrm flipV="1">
            <a:off x="1662113" y="2872627"/>
            <a:ext cx="0" cy="21907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F90AD5A4-8D05-4844-B8A6-E66E2CEA89A7}"/>
              </a:ext>
            </a:extLst>
          </p:cNvPr>
          <p:cNvCxnSpPr/>
          <p:nvPr/>
        </p:nvCxnSpPr>
        <p:spPr>
          <a:xfrm flipV="1">
            <a:off x="3748088" y="2875336"/>
            <a:ext cx="0" cy="21907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DC43597-C48B-41C5-911B-7FB7C99539D1}"/>
              </a:ext>
            </a:extLst>
          </p:cNvPr>
          <p:cNvCxnSpPr/>
          <p:nvPr/>
        </p:nvCxnSpPr>
        <p:spPr>
          <a:xfrm flipV="1">
            <a:off x="6005513" y="2891585"/>
            <a:ext cx="0" cy="21907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FBD50D3-9E63-4517-9932-6E968FAB690F}"/>
              </a:ext>
            </a:extLst>
          </p:cNvPr>
          <p:cNvCxnSpPr/>
          <p:nvPr/>
        </p:nvCxnSpPr>
        <p:spPr>
          <a:xfrm flipV="1">
            <a:off x="2633663" y="2872626"/>
            <a:ext cx="9525" cy="94297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5F1F4CB6-684F-435F-99BE-AE502D942F9A}"/>
              </a:ext>
            </a:extLst>
          </p:cNvPr>
          <p:cNvCxnSpPr/>
          <p:nvPr/>
        </p:nvCxnSpPr>
        <p:spPr>
          <a:xfrm flipV="1">
            <a:off x="4613461" y="2899987"/>
            <a:ext cx="9525" cy="94297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54">
            <a:extLst>
              <a:ext uri="{FF2B5EF4-FFF2-40B4-BE49-F238E27FC236}">
                <a16:creationId xmlns:a16="http://schemas.microsoft.com/office/drawing/2014/main" id="{CCBB7D51-B5BC-4E90-A447-46077DDD0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18772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9B82CAF9-6AAB-43F8-B3DC-1DD980C885D0}"/>
              </a:ext>
            </a:extLst>
          </p:cNvPr>
          <p:cNvCxnSpPr>
            <a:cxnSpLocks/>
          </p:cNvCxnSpPr>
          <p:nvPr/>
        </p:nvCxnSpPr>
        <p:spPr>
          <a:xfrm>
            <a:off x="6276835" y="1882731"/>
            <a:ext cx="71928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43DCDE6-6B6A-49E8-8245-B0225B8CF088}"/>
              </a:ext>
            </a:extLst>
          </p:cNvPr>
          <p:cNvCxnSpPr>
            <a:cxnSpLocks/>
            <a:stCxn id="30" idx="0"/>
          </p:cNvCxnSpPr>
          <p:nvPr/>
        </p:nvCxnSpPr>
        <p:spPr>
          <a:xfrm flipV="1">
            <a:off x="6996115" y="1882731"/>
            <a:ext cx="0" cy="27206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341A5E9-BA57-4C62-9406-47E3167B4458}"/>
              </a:ext>
            </a:extLst>
          </p:cNvPr>
          <p:cNvCxnSpPr>
            <a:cxnSpLocks/>
          </p:cNvCxnSpPr>
          <p:nvPr/>
        </p:nvCxnSpPr>
        <p:spPr>
          <a:xfrm>
            <a:off x="4048547" y="1778931"/>
            <a:ext cx="956843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3F4FC4A-562C-F39D-FA8B-311554E0A025}"/>
              </a:ext>
            </a:extLst>
          </p:cNvPr>
          <p:cNvCxnSpPr/>
          <p:nvPr/>
        </p:nvCxnSpPr>
        <p:spPr>
          <a:xfrm flipV="1">
            <a:off x="6005513" y="3665911"/>
            <a:ext cx="0" cy="21907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Box 10">
            <a:extLst>
              <a:ext uri="{FF2B5EF4-FFF2-40B4-BE49-F238E27FC236}">
                <a16:creationId xmlns:a16="http://schemas.microsoft.com/office/drawing/2014/main" id="{9B672D6B-5BB0-32AB-AF4A-5E508EA343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4792" y="3816902"/>
            <a:ext cx="1447800" cy="561974"/>
          </a:xfrm>
          <a:prstGeom prst="rect">
            <a:avLst/>
          </a:prstGeom>
          <a:gradFill rotWithShape="1">
            <a:gsLst>
              <a:gs pos="0">
                <a:srgbClr val="FFFCF2"/>
              </a:gs>
              <a:gs pos="74001">
                <a:srgbClr val="FFE38C"/>
              </a:gs>
              <a:gs pos="83000">
                <a:srgbClr val="FFE38C"/>
              </a:gs>
              <a:gs pos="100000">
                <a:srgbClr val="FFECB3"/>
              </a:gs>
            </a:gsLst>
            <a:lin ang="5400000" scaled="1"/>
          </a:gradFill>
          <a:ln w="9525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20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Technical after sales support</a:t>
            </a:r>
            <a:endParaRPr kumimoji="0" lang="en-US" altLang="en-US" sz="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rgbClr val="20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Yuval Levinsky</a:t>
            </a:r>
            <a:endParaRPr kumimoji="0" lang="en-US" altLang="en-US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A18DB2D-4824-C6F7-5A98-EA61691595D5}"/>
              </a:ext>
            </a:extLst>
          </p:cNvPr>
          <p:cNvCxnSpPr>
            <a:cxnSpLocks/>
          </p:cNvCxnSpPr>
          <p:nvPr/>
        </p:nvCxnSpPr>
        <p:spPr>
          <a:xfrm>
            <a:off x="6005513" y="2411807"/>
            <a:ext cx="0" cy="47029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F1195A9-E959-48DD-FFD8-61A5455671D4}"/>
              </a:ext>
            </a:extLst>
          </p:cNvPr>
          <p:cNvCxnSpPr>
            <a:cxnSpLocks/>
          </p:cNvCxnSpPr>
          <p:nvPr/>
        </p:nvCxnSpPr>
        <p:spPr>
          <a:xfrm flipH="1">
            <a:off x="6005513" y="2401788"/>
            <a:ext cx="26670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31590" y="997153"/>
            <a:ext cx="255651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95" dirty="0"/>
              <a:t>Company</a:t>
            </a:r>
            <a:r>
              <a:rPr spc="-165" dirty="0"/>
              <a:t> </a:t>
            </a:r>
            <a:r>
              <a:rPr spc="-295" dirty="0"/>
              <a:t>Missions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4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1450594" y="1664970"/>
            <a:ext cx="6224905" cy="2117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400" b="1" spc="-15" dirty="0">
                <a:solidFill>
                  <a:srgbClr val="244060"/>
                </a:solidFill>
                <a:latin typeface="Arial"/>
                <a:cs typeface="Arial"/>
              </a:rPr>
              <a:t>To </a:t>
            </a:r>
            <a:r>
              <a:rPr sz="1400" b="1" spc="-10" dirty="0">
                <a:solidFill>
                  <a:srgbClr val="244060"/>
                </a:solidFill>
                <a:latin typeface="Arial"/>
                <a:cs typeface="Arial"/>
              </a:rPr>
              <a:t>give </a:t>
            </a:r>
            <a:r>
              <a:rPr sz="1400" b="1" dirty="0">
                <a:solidFill>
                  <a:srgbClr val="244060"/>
                </a:solidFill>
                <a:latin typeface="Arial"/>
                <a:cs typeface="Arial"/>
              </a:rPr>
              <a:t>our </a:t>
            </a:r>
            <a:r>
              <a:rPr sz="1400" b="1" spc="-35" dirty="0">
                <a:solidFill>
                  <a:srgbClr val="244060"/>
                </a:solidFill>
                <a:latin typeface="Arial"/>
                <a:cs typeface="Arial"/>
              </a:rPr>
              <a:t>suppliers </a:t>
            </a:r>
            <a:r>
              <a:rPr sz="1400" b="1" spc="-20" dirty="0">
                <a:solidFill>
                  <a:srgbClr val="244060"/>
                </a:solidFill>
                <a:latin typeface="Arial"/>
                <a:cs typeface="Arial"/>
              </a:rPr>
              <a:t>an </a:t>
            </a:r>
            <a:r>
              <a:rPr sz="1400" b="1" spc="20" dirty="0">
                <a:solidFill>
                  <a:srgbClr val="244060"/>
                </a:solidFill>
                <a:latin typeface="Arial"/>
                <a:cs typeface="Arial"/>
              </a:rPr>
              <a:t>in-depth </a:t>
            </a:r>
            <a:r>
              <a:rPr sz="1400" b="1" spc="-10" dirty="0">
                <a:solidFill>
                  <a:srgbClr val="244060"/>
                </a:solidFill>
                <a:latin typeface="Arial"/>
                <a:cs typeface="Arial"/>
              </a:rPr>
              <a:t>understanding </a:t>
            </a:r>
            <a:r>
              <a:rPr sz="1400" b="1" spc="35" dirty="0">
                <a:solidFill>
                  <a:srgbClr val="244060"/>
                </a:solidFill>
                <a:latin typeface="Arial"/>
                <a:cs typeface="Arial"/>
              </a:rPr>
              <a:t>of </a:t>
            </a:r>
            <a:r>
              <a:rPr sz="1400" b="1" spc="10" dirty="0">
                <a:solidFill>
                  <a:srgbClr val="244060"/>
                </a:solidFill>
                <a:latin typeface="Arial"/>
                <a:cs typeface="Arial"/>
              </a:rPr>
              <a:t>the </a:t>
            </a:r>
            <a:r>
              <a:rPr sz="1400" b="1" spc="-25" dirty="0">
                <a:solidFill>
                  <a:srgbClr val="244060"/>
                </a:solidFill>
                <a:latin typeface="Arial"/>
                <a:cs typeface="Arial"/>
              </a:rPr>
              <a:t>Israeli</a:t>
            </a:r>
            <a:r>
              <a:rPr sz="1400" b="1" spc="-70" dirty="0">
                <a:solidFill>
                  <a:srgbClr val="244060"/>
                </a:solidFill>
                <a:latin typeface="Arial"/>
                <a:cs typeface="Arial"/>
              </a:rPr>
              <a:t> </a:t>
            </a:r>
            <a:r>
              <a:rPr sz="1400" b="1" spc="10" dirty="0">
                <a:solidFill>
                  <a:srgbClr val="244060"/>
                </a:solidFill>
                <a:latin typeface="Arial"/>
                <a:cs typeface="Arial"/>
              </a:rPr>
              <a:t>market.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har char=""/>
            </a:pPr>
            <a:endParaRPr sz="20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400" b="1" spc="-15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be 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involved, </a:t>
            </a:r>
            <a:r>
              <a:rPr sz="1400" b="1" spc="15" dirty="0">
                <a:solidFill>
                  <a:srgbClr val="001F5F"/>
                </a:solidFill>
                <a:latin typeface="Arial"/>
                <a:cs typeface="Arial"/>
              </a:rPr>
              <a:t>together </a:t>
            </a:r>
            <a:r>
              <a:rPr sz="1400" b="1" spc="25" dirty="0">
                <a:solidFill>
                  <a:srgbClr val="001F5F"/>
                </a:solidFill>
                <a:latin typeface="Arial"/>
                <a:cs typeface="Arial"/>
              </a:rPr>
              <a:t>with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our </a:t>
            </a:r>
            <a:r>
              <a:rPr sz="1400" b="1" spc="-35" dirty="0">
                <a:solidFill>
                  <a:srgbClr val="001F5F"/>
                </a:solidFill>
                <a:latin typeface="Arial"/>
                <a:cs typeface="Arial"/>
              </a:rPr>
              <a:t>suppliers,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1400" b="1" spc="-20" dirty="0">
                <a:solidFill>
                  <a:srgbClr val="001F5F"/>
                </a:solidFill>
                <a:latin typeface="Arial"/>
                <a:cs typeface="Arial"/>
              </a:rPr>
              <a:t>every </a:t>
            </a:r>
            <a:r>
              <a:rPr sz="1400" b="1" spc="15" dirty="0">
                <a:solidFill>
                  <a:srgbClr val="001F5F"/>
                </a:solidFill>
                <a:latin typeface="Arial"/>
                <a:cs typeface="Arial"/>
              </a:rPr>
              <a:t>potential</a:t>
            </a:r>
            <a:r>
              <a:rPr sz="14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project</a:t>
            </a:r>
            <a:endParaRPr sz="1400" dirty="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1400" b="1" spc="20" dirty="0">
                <a:solidFill>
                  <a:srgbClr val="001F5F"/>
                </a:solidFill>
                <a:latin typeface="Arial"/>
                <a:cs typeface="Arial"/>
              </a:rPr>
              <a:t>both </a:t>
            </a:r>
            <a:r>
              <a:rPr sz="1400" b="1" spc="-25" dirty="0">
                <a:solidFill>
                  <a:srgbClr val="001F5F"/>
                </a:solidFill>
                <a:latin typeface="Arial"/>
                <a:cs typeface="Arial"/>
              </a:rPr>
              <a:t>civil 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1400" b="1" spc="10" dirty="0">
                <a:solidFill>
                  <a:srgbClr val="001F5F"/>
                </a:solidFill>
                <a:latin typeface="Arial"/>
                <a:cs typeface="Arial"/>
              </a:rPr>
              <a:t>military</a:t>
            </a:r>
            <a:r>
              <a:rPr sz="14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001F5F"/>
                </a:solidFill>
                <a:latin typeface="Arial"/>
                <a:cs typeface="Arial"/>
              </a:rPr>
              <a:t>markets.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000" dirty="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400" b="1" spc="-15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support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our </a:t>
            </a:r>
            <a:r>
              <a:rPr sz="1400" b="1" spc="-35" dirty="0">
                <a:solidFill>
                  <a:srgbClr val="001F5F"/>
                </a:solidFill>
                <a:latin typeface="Arial"/>
                <a:cs typeface="Arial"/>
              </a:rPr>
              <a:t>suppliers 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by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providing our </a:t>
            </a:r>
            <a:r>
              <a:rPr sz="1400" b="1" spc="-40" dirty="0">
                <a:solidFill>
                  <a:srgbClr val="001F5F"/>
                </a:solidFill>
                <a:latin typeface="Arial"/>
                <a:cs typeface="Arial"/>
              </a:rPr>
              <a:t>customers </a:t>
            </a:r>
            <a:r>
              <a:rPr sz="1400" b="1" spc="20" dirty="0">
                <a:solidFill>
                  <a:srgbClr val="001F5F"/>
                </a:solidFill>
                <a:latin typeface="Arial"/>
                <a:cs typeface="Arial"/>
              </a:rPr>
              <a:t>with </a:t>
            </a:r>
            <a:r>
              <a:rPr sz="1400" b="1" spc="-20" dirty="0">
                <a:solidFill>
                  <a:srgbClr val="001F5F"/>
                </a:solidFill>
                <a:latin typeface="Arial"/>
                <a:cs typeface="Arial"/>
              </a:rPr>
              <a:t>an  </a:t>
            </a:r>
            <a:r>
              <a:rPr sz="1400" b="1" spc="-15" dirty="0">
                <a:solidFill>
                  <a:srgbClr val="001F5F"/>
                </a:solidFill>
                <a:latin typeface="Arial"/>
                <a:cs typeface="Arial"/>
              </a:rPr>
              <a:t>uncompromised </a:t>
            </a:r>
            <a:r>
              <a:rPr sz="1400" b="1" spc="-50" dirty="0">
                <a:solidFill>
                  <a:srgbClr val="001F5F"/>
                </a:solidFill>
                <a:latin typeface="Arial"/>
                <a:cs typeface="Arial"/>
              </a:rPr>
              <a:t>service 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by </a:t>
            </a:r>
            <a:r>
              <a:rPr sz="1400" b="1" spc="-15" dirty="0">
                <a:solidFill>
                  <a:srgbClr val="001F5F"/>
                </a:solidFill>
                <a:latin typeface="Arial"/>
                <a:cs typeface="Arial"/>
              </a:rPr>
              <a:t>listening </a:t>
            </a:r>
            <a:r>
              <a:rPr sz="1400" b="1" spc="4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1400" b="1" spc="10" dirty="0">
                <a:solidFill>
                  <a:srgbClr val="001F5F"/>
                </a:solidFill>
                <a:latin typeface="Arial"/>
                <a:cs typeface="Arial"/>
              </a:rPr>
              <a:t>their </a:t>
            </a:r>
            <a:r>
              <a:rPr sz="1400" b="1" spc="-45" dirty="0">
                <a:solidFill>
                  <a:srgbClr val="001F5F"/>
                </a:solidFill>
                <a:latin typeface="Arial"/>
                <a:cs typeface="Arial"/>
              </a:rPr>
              <a:t>needs </a:t>
            </a:r>
            <a:r>
              <a:rPr sz="1400" b="1" spc="30" dirty="0">
                <a:solidFill>
                  <a:srgbClr val="001F5F"/>
                </a:solidFill>
                <a:latin typeface="Arial"/>
                <a:cs typeface="Arial"/>
              </a:rPr>
              <a:t>from </a:t>
            </a:r>
            <a:r>
              <a:rPr sz="1400" b="1" spc="1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outset </a:t>
            </a:r>
            <a:r>
              <a:rPr sz="1400" b="1" spc="35" dirty="0">
                <a:solidFill>
                  <a:srgbClr val="001F5F"/>
                </a:solidFill>
                <a:latin typeface="Arial"/>
                <a:cs typeface="Arial"/>
              </a:rPr>
              <a:t>of  </a:t>
            </a:r>
            <a:r>
              <a:rPr sz="1400" b="1" spc="-25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1400" b="1" spc="5" dirty="0">
                <a:solidFill>
                  <a:srgbClr val="001F5F"/>
                </a:solidFill>
                <a:latin typeface="Arial"/>
                <a:cs typeface="Arial"/>
              </a:rPr>
              <a:t>program, </a:t>
            </a:r>
            <a:r>
              <a:rPr sz="1400" b="1" spc="-25" dirty="0">
                <a:solidFill>
                  <a:srgbClr val="001F5F"/>
                </a:solidFill>
                <a:latin typeface="Arial"/>
                <a:cs typeface="Arial"/>
              </a:rPr>
              <a:t>escorting </a:t>
            </a:r>
            <a:r>
              <a:rPr sz="1400" b="1" spc="15" dirty="0">
                <a:solidFill>
                  <a:srgbClr val="001F5F"/>
                </a:solidFill>
                <a:latin typeface="Arial"/>
                <a:cs typeface="Arial"/>
              </a:rPr>
              <a:t>them </a:t>
            </a:r>
            <a:r>
              <a:rPr sz="1400" b="1" spc="10" dirty="0">
                <a:solidFill>
                  <a:srgbClr val="001F5F"/>
                </a:solidFill>
                <a:latin typeface="Arial"/>
                <a:cs typeface="Arial"/>
              </a:rPr>
              <a:t>throughout 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all </a:t>
            </a:r>
            <a:r>
              <a:rPr sz="1400" b="1" spc="1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development </a:t>
            </a:r>
            <a:r>
              <a:rPr sz="1400" b="1" spc="180" dirty="0">
                <a:solidFill>
                  <a:srgbClr val="001F5F"/>
                </a:solidFill>
                <a:latin typeface="Arial"/>
                <a:cs typeface="Arial"/>
              </a:rPr>
              <a:t>&amp; 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production </a:t>
            </a:r>
            <a:r>
              <a:rPr sz="1400" b="1" spc="-45" dirty="0">
                <a:solidFill>
                  <a:srgbClr val="001F5F"/>
                </a:solidFill>
                <a:latin typeface="Arial"/>
                <a:cs typeface="Arial"/>
              </a:rPr>
              <a:t>stages, 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1400" b="1" spc="20" dirty="0">
                <a:solidFill>
                  <a:srgbClr val="001F5F"/>
                </a:solidFill>
                <a:latin typeface="Arial"/>
                <a:cs typeface="Arial"/>
              </a:rPr>
              <a:t>after </a:t>
            </a:r>
            <a:r>
              <a:rPr sz="1400" b="1" spc="-80" dirty="0">
                <a:solidFill>
                  <a:srgbClr val="001F5F"/>
                </a:solidFill>
                <a:latin typeface="Arial"/>
                <a:cs typeface="Arial"/>
              </a:rPr>
              <a:t>sales</a:t>
            </a:r>
            <a:r>
              <a:rPr sz="14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support.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43783" y="960577"/>
            <a:ext cx="26841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95" dirty="0"/>
              <a:t>Company</a:t>
            </a:r>
            <a:r>
              <a:rPr spc="-185" dirty="0"/>
              <a:t> </a:t>
            </a:r>
            <a:r>
              <a:rPr spc="-300" dirty="0"/>
              <a:t>Strengths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5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1526794" y="1585721"/>
            <a:ext cx="6065520" cy="260858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355600" marR="5080" indent="-342900">
              <a:lnSpc>
                <a:spcPts val="1510"/>
              </a:lnSpc>
              <a:spcBef>
                <a:spcPts val="29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Our many </a:t>
            </a:r>
            <a:r>
              <a:rPr sz="1400" b="1" spc="-50" dirty="0">
                <a:solidFill>
                  <a:srgbClr val="001F5F"/>
                </a:solidFill>
                <a:latin typeface="Arial"/>
                <a:cs typeface="Arial"/>
              </a:rPr>
              <a:t>years </a:t>
            </a:r>
            <a:r>
              <a:rPr sz="1400" b="1" spc="35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involvement 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1400" b="1" spc="1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1400" b="1" spc="-25" dirty="0">
                <a:solidFill>
                  <a:srgbClr val="001F5F"/>
                </a:solidFill>
                <a:latin typeface="Arial"/>
                <a:cs typeface="Arial"/>
              </a:rPr>
              <a:t>Israeli </a:t>
            </a:r>
            <a:r>
              <a:rPr sz="1400" b="1" spc="15" dirty="0">
                <a:solidFill>
                  <a:srgbClr val="001F5F"/>
                </a:solidFill>
                <a:latin typeface="Arial"/>
                <a:cs typeface="Arial"/>
              </a:rPr>
              <a:t>market 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created </a:t>
            </a:r>
            <a:r>
              <a:rPr sz="1400" b="1" spc="-45" dirty="0">
                <a:solidFill>
                  <a:srgbClr val="001F5F"/>
                </a:solidFill>
                <a:latin typeface="Arial"/>
                <a:cs typeface="Arial"/>
              </a:rPr>
              <a:t>liaisons  </a:t>
            </a:r>
            <a:r>
              <a:rPr sz="1400" b="1" spc="20" dirty="0">
                <a:solidFill>
                  <a:srgbClr val="001F5F"/>
                </a:solidFill>
                <a:latin typeface="Arial"/>
                <a:cs typeface="Arial"/>
              </a:rPr>
              <a:t>with </a:t>
            </a:r>
            <a:r>
              <a:rPr sz="1400" b="1" spc="-20" dirty="0">
                <a:solidFill>
                  <a:srgbClr val="001F5F"/>
                </a:solidFill>
                <a:latin typeface="Arial"/>
                <a:cs typeface="Arial"/>
              </a:rPr>
              <a:t>key personnel </a:t>
            </a:r>
            <a:r>
              <a:rPr sz="1400" b="1" spc="10" dirty="0">
                <a:solidFill>
                  <a:srgbClr val="001F5F"/>
                </a:solidFill>
                <a:latin typeface="Arial"/>
                <a:cs typeface="Arial"/>
              </a:rPr>
              <a:t>within the</a:t>
            </a:r>
            <a:r>
              <a:rPr sz="14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001F5F"/>
                </a:solidFill>
                <a:latin typeface="Arial"/>
                <a:cs typeface="Arial"/>
              </a:rPr>
              <a:t>industry.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001F5F"/>
              </a:buClr>
              <a:buFont typeface="Wingdings"/>
              <a:buChar char=""/>
            </a:pPr>
            <a:endParaRPr sz="1700" dirty="0">
              <a:latin typeface="Arial"/>
              <a:cs typeface="Arial"/>
            </a:endParaRPr>
          </a:p>
          <a:p>
            <a:pPr marL="355600" indent="-342900">
              <a:lnSpc>
                <a:spcPts val="1595"/>
              </a:lnSpc>
              <a:spcBef>
                <a:spcPts val="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Having </a:t>
            </a:r>
            <a:r>
              <a:rPr sz="1400" b="1" spc="-25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1400" b="1" spc="15" dirty="0">
                <a:solidFill>
                  <a:srgbClr val="001F5F"/>
                </a:solidFill>
                <a:latin typeface="Arial"/>
                <a:cs typeface="Arial"/>
              </a:rPr>
              <a:t>team </a:t>
            </a:r>
            <a:r>
              <a:rPr sz="1400" b="1" spc="35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1400" b="1" spc="-25" dirty="0">
                <a:solidFill>
                  <a:srgbClr val="001F5F"/>
                </a:solidFill>
                <a:latin typeface="Arial"/>
                <a:cs typeface="Arial"/>
              </a:rPr>
              <a:t>employees </a:t>
            </a:r>
            <a:r>
              <a:rPr sz="1400" b="1" spc="-35" dirty="0">
                <a:solidFill>
                  <a:srgbClr val="001F5F"/>
                </a:solidFill>
                <a:latin typeface="Arial"/>
                <a:cs typeface="Arial"/>
              </a:rPr>
              <a:t>enables </a:t>
            </a:r>
            <a:r>
              <a:rPr sz="1400" b="1" spc="-85" dirty="0">
                <a:solidFill>
                  <a:srgbClr val="001F5F"/>
                </a:solidFill>
                <a:latin typeface="Arial"/>
                <a:cs typeface="Arial"/>
              </a:rPr>
              <a:t>us </a:t>
            </a:r>
            <a:r>
              <a:rPr sz="1400" b="1" spc="4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1400" b="1" spc="-25" dirty="0">
                <a:solidFill>
                  <a:srgbClr val="001F5F"/>
                </a:solidFill>
                <a:latin typeface="Arial"/>
                <a:cs typeface="Arial"/>
              </a:rPr>
              <a:t>personally </a:t>
            </a:r>
            <a:r>
              <a:rPr sz="1400" b="1" spc="15" dirty="0">
                <a:solidFill>
                  <a:srgbClr val="001F5F"/>
                </a:solidFill>
                <a:latin typeface="Arial"/>
                <a:cs typeface="Arial"/>
              </a:rPr>
              <a:t>follow</a:t>
            </a:r>
            <a:r>
              <a:rPr sz="14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all</a:t>
            </a:r>
            <a:endParaRPr sz="1400" dirty="0">
              <a:latin typeface="Arial"/>
              <a:cs typeface="Arial"/>
            </a:endParaRPr>
          </a:p>
          <a:p>
            <a:pPr marL="355600">
              <a:lnSpc>
                <a:spcPts val="1595"/>
              </a:lnSpc>
            </a:pPr>
            <a:r>
              <a:rPr sz="1400" b="1" spc="-25" dirty="0">
                <a:solidFill>
                  <a:srgbClr val="001F5F"/>
                </a:solidFill>
                <a:latin typeface="Arial"/>
                <a:cs typeface="Arial"/>
              </a:rPr>
              <a:t>projects </a:t>
            </a:r>
            <a:r>
              <a:rPr sz="1400" b="1" spc="4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our </a:t>
            </a:r>
            <a:r>
              <a:rPr sz="1400" b="1" spc="-40" dirty="0">
                <a:solidFill>
                  <a:srgbClr val="001F5F"/>
                </a:solidFill>
                <a:latin typeface="Arial"/>
                <a:cs typeface="Arial"/>
              </a:rPr>
              <a:t>costumers</a:t>
            </a:r>
            <a:r>
              <a:rPr sz="14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30" dirty="0">
                <a:solidFill>
                  <a:srgbClr val="001F5F"/>
                </a:solidFill>
                <a:latin typeface="Arial"/>
                <a:cs typeface="Arial"/>
              </a:rPr>
              <a:t>convenience.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50" dirty="0">
              <a:latin typeface="Arial"/>
              <a:cs typeface="Arial"/>
            </a:endParaRPr>
          </a:p>
          <a:p>
            <a:pPr marL="355600" marR="62865" indent="-342900">
              <a:lnSpc>
                <a:spcPct val="90100"/>
              </a:lnSpc>
              <a:spcBef>
                <a:spcPts val="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Our </a:t>
            </a:r>
            <a:r>
              <a:rPr sz="1400" b="1" spc="-30" dirty="0">
                <a:solidFill>
                  <a:srgbClr val="001F5F"/>
                </a:solidFill>
                <a:latin typeface="Arial"/>
                <a:cs typeface="Arial"/>
              </a:rPr>
              <a:t>diverse </a:t>
            </a:r>
            <a:r>
              <a:rPr sz="1400" b="1" spc="-25" dirty="0">
                <a:solidFill>
                  <a:srgbClr val="001F5F"/>
                </a:solidFill>
                <a:latin typeface="Arial"/>
                <a:cs typeface="Arial"/>
              </a:rPr>
              <a:t>professional </a:t>
            </a:r>
            <a:r>
              <a:rPr sz="1400" b="1" spc="15" dirty="0">
                <a:solidFill>
                  <a:srgbClr val="001F5F"/>
                </a:solidFill>
                <a:latin typeface="Arial"/>
                <a:cs typeface="Arial"/>
              </a:rPr>
              <a:t>team </a:t>
            </a:r>
            <a:r>
              <a:rPr sz="1400" b="1" spc="-85" dirty="0">
                <a:solidFill>
                  <a:srgbClr val="001F5F"/>
                </a:solidFill>
                <a:latin typeface="Arial"/>
                <a:cs typeface="Arial"/>
              </a:rPr>
              <a:t>is </a:t>
            </a:r>
            <a:r>
              <a:rPr sz="1400" b="1" spc="-20" dirty="0">
                <a:solidFill>
                  <a:srgbClr val="001F5F"/>
                </a:solidFill>
                <a:latin typeface="Arial"/>
                <a:cs typeface="Arial"/>
              </a:rPr>
              <a:t>capable </a:t>
            </a:r>
            <a:r>
              <a:rPr sz="1400" b="1" spc="35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1400" b="1" spc="15" dirty="0">
                <a:solidFill>
                  <a:srgbClr val="001F5F"/>
                </a:solidFill>
                <a:latin typeface="Arial"/>
                <a:cs typeface="Arial"/>
              </a:rPr>
              <a:t>performing </a:t>
            </a:r>
            <a:r>
              <a:rPr sz="1400" b="1" spc="-20" dirty="0">
                <a:solidFill>
                  <a:srgbClr val="001F5F"/>
                </a:solidFill>
                <a:latin typeface="Arial"/>
                <a:cs typeface="Arial"/>
              </a:rPr>
              <a:t>an </a:t>
            </a:r>
            <a:r>
              <a:rPr sz="1400" b="1" spc="20" dirty="0">
                <a:solidFill>
                  <a:srgbClr val="001F5F"/>
                </a:solidFill>
                <a:latin typeface="Arial"/>
                <a:cs typeface="Arial"/>
              </a:rPr>
              <a:t>in-depth  </a:t>
            </a:r>
            <a:r>
              <a:rPr sz="1400" b="1" spc="-55" dirty="0">
                <a:solidFill>
                  <a:srgbClr val="001F5F"/>
                </a:solidFill>
                <a:latin typeface="Arial"/>
                <a:cs typeface="Arial"/>
              </a:rPr>
              <a:t>analysis </a:t>
            </a:r>
            <a:r>
              <a:rPr sz="1400" b="1" spc="35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1400" b="1" spc="15" dirty="0">
                <a:solidFill>
                  <a:srgbClr val="001F5F"/>
                </a:solidFill>
                <a:latin typeface="Arial"/>
                <a:cs typeface="Arial"/>
              </a:rPr>
              <a:t>potential </a:t>
            </a:r>
            <a:r>
              <a:rPr sz="1400" b="1" spc="-65" dirty="0">
                <a:solidFill>
                  <a:srgbClr val="001F5F"/>
                </a:solidFill>
                <a:latin typeface="Arial"/>
                <a:cs typeface="Arial"/>
              </a:rPr>
              <a:t>business 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1400" b="1" spc="10" dirty="0">
                <a:solidFill>
                  <a:srgbClr val="001F5F"/>
                </a:solidFill>
                <a:latin typeface="Arial"/>
                <a:cs typeface="Arial"/>
              </a:rPr>
              <a:t>following </a:t>
            </a:r>
            <a:r>
              <a:rPr sz="1400" b="1" spc="-25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project </a:t>
            </a:r>
            <a:r>
              <a:rPr sz="1400" b="1" spc="15" dirty="0">
                <a:solidFill>
                  <a:srgbClr val="001F5F"/>
                </a:solidFill>
                <a:latin typeface="Arial"/>
                <a:cs typeface="Arial"/>
              </a:rPr>
              <a:t>until </a:t>
            </a:r>
            <a:r>
              <a:rPr sz="1400" b="1" spc="-30" dirty="0">
                <a:solidFill>
                  <a:srgbClr val="001F5F"/>
                </a:solidFill>
                <a:latin typeface="Arial"/>
                <a:cs typeface="Arial"/>
              </a:rPr>
              <a:t>its 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completion.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001F5F"/>
              </a:buClr>
              <a:buFont typeface="Wingdings"/>
              <a:buChar char=""/>
            </a:pPr>
            <a:endParaRPr sz="1900" dirty="0">
              <a:latin typeface="Arial"/>
              <a:cs typeface="Arial"/>
            </a:endParaRPr>
          </a:p>
          <a:p>
            <a:pPr marL="355600" marR="253365" indent="-342900">
              <a:lnSpc>
                <a:spcPts val="151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Our 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multi-disciplinary </a:t>
            </a:r>
            <a:r>
              <a:rPr sz="1400" b="1" spc="-25" dirty="0">
                <a:solidFill>
                  <a:srgbClr val="001F5F"/>
                </a:solidFill>
                <a:latin typeface="Arial"/>
                <a:cs typeface="Arial"/>
              </a:rPr>
              <a:t>list </a:t>
            </a:r>
            <a:r>
              <a:rPr sz="1400" b="1" spc="35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1400" b="1" spc="-30" dirty="0">
                <a:solidFill>
                  <a:srgbClr val="001F5F"/>
                </a:solidFill>
                <a:latin typeface="Arial"/>
                <a:cs typeface="Arial"/>
              </a:rPr>
              <a:t>vendors </a:t>
            </a:r>
            <a:r>
              <a:rPr sz="1400" b="1" spc="-35" dirty="0">
                <a:solidFill>
                  <a:srgbClr val="001F5F"/>
                </a:solidFill>
                <a:latin typeface="Arial"/>
                <a:cs typeface="Arial"/>
              </a:rPr>
              <a:t>enables </a:t>
            </a:r>
            <a:r>
              <a:rPr sz="1400" b="1" spc="-85" dirty="0">
                <a:solidFill>
                  <a:srgbClr val="001F5F"/>
                </a:solidFill>
                <a:latin typeface="Arial"/>
                <a:cs typeface="Arial"/>
              </a:rPr>
              <a:t>us </a:t>
            </a:r>
            <a:r>
              <a:rPr sz="1400" b="1" spc="35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be 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involved 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in  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nearly </a:t>
            </a:r>
            <a:r>
              <a:rPr sz="1400" b="1" spc="-15" dirty="0">
                <a:solidFill>
                  <a:srgbClr val="001F5F"/>
                </a:solidFill>
                <a:latin typeface="Arial"/>
                <a:cs typeface="Arial"/>
              </a:rPr>
              <a:t>every </a:t>
            </a:r>
            <a:r>
              <a:rPr sz="1400" b="1" spc="5" dirty="0">
                <a:solidFill>
                  <a:srgbClr val="001F5F"/>
                </a:solidFill>
                <a:latin typeface="Arial"/>
                <a:cs typeface="Arial"/>
              </a:rPr>
              <a:t>major </a:t>
            </a:r>
            <a:r>
              <a:rPr sz="1400" b="1" spc="-40" dirty="0">
                <a:solidFill>
                  <a:srgbClr val="001F5F"/>
                </a:solidFill>
                <a:latin typeface="Arial"/>
                <a:cs typeface="Arial"/>
              </a:rPr>
              <a:t>aspect </a:t>
            </a:r>
            <a:r>
              <a:rPr sz="1400" b="1" spc="35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1400" b="1" spc="1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1400" b="1" spc="-25" dirty="0">
                <a:solidFill>
                  <a:srgbClr val="001F5F"/>
                </a:solidFill>
                <a:latin typeface="Arial"/>
                <a:cs typeface="Arial"/>
              </a:rPr>
              <a:t>local</a:t>
            </a:r>
            <a:r>
              <a:rPr sz="14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001F5F"/>
                </a:solidFill>
                <a:latin typeface="Arial"/>
                <a:cs typeface="Arial"/>
              </a:rPr>
              <a:t>industry.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10213" y="1682927"/>
            <a:ext cx="2336418" cy="2941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100" dirty="0">
                <a:solidFill>
                  <a:srgbClr val="001F5F"/>
                </a:solidFill>
                <a:latin typeface="Arial"/>
                <a:cs typeface="Arial"/>
              </a:rPr>
              <a:t>ELTA</a:t>
            </a:r>
            <a:r>
              <a:rPr lang="en-US" sz="1300" b="1" spc="-100" dirty="0">
                <a:solidFill>
                  <a:srgbClr val="001F5F"/>
                </a:solidFill>
                <a:latin typeface="Arial"/>
                <a:cs typeface="Arial"/>
              </a:rPr>
              <a:t> - IAI</a:t>
            </a:r>
            <a:endParaRPr sz="13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8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105" dirty="0">
                <a:solidFill>
                  <a:srgbClr val="001F5F"/>
                </a:solidFill>
                <a:latin typeface="Arial"/>
                <a:cs typeface="Arial"/>
              </a:rPr>
              <a:t>RAFAEL</a:t>
            </a:r>
            <a:endParaRPr sz="1300" dirty="0">
              <a:latin typeface="Arial"/>
              <a:cs typeface="Arial"/>
            </a:endParaRPr>
          </a:p>
          <a:p>
            <a:pPr marL="355600" indent="-342900">
              <a:spcBef>
                <a:spcPts val="108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95" dirty="0">
                <a:solidFill>
                  <a:srgbClr val="001F5F"/>
                </a:solidFill>
                <a:latin typeface="Arial"/>
                <a:cs typeface="Arial"/>
              </a:rPr>
              <a:t>ELISRA</a:t>
            </a:r>
            <a:r>
              <a:rPr lang="en-US" sz="1300"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1300" b="1" spc="-10" dirty="0">
                <a:solidFill>
                  <a:srgbClr val="001F5F"/>
                </a:solidFill>
                <a:latin typeface="Arial"/>
                <a:cs typeface="Arial"/>
              </a:rPr>
              <a:t>(ELBIT Group)</a:t>
            </a:r>
            <a:endParaRPr sz="13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8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55" dirty="0">
                <a:solidFill>
                  <a:srgbClr val="001F5F"/>
                </a:solidFill>
                <a:latin typeface="Arial"/>
                <a:cs typeface="Arial"/>
              </a:rPr>
              <a:t>AERONAUTICS</a:t>
            </a:r>
            <a:endParaRPr sz="1300" dirty="0">
              <a:latin typeface="Arial"/>
              <a:cs typeface="Arial"/>
            </a:endParaRPr>
          </a:p>
          <a:p>
            <a:pPr marL="355600" indent="-342900">
              <a:spcBef>
                <a:spcPts val="108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80" dirty="0">
                <a:solidFill>
                  <a:srgbClr val="001F5F"/>
                </a:solidFill>
                <a:latin typeface="Arial"/>
                <a:cs typeface="Arial"/>
              </a:rPr>
              <a:t>IMI</a:t>
            </a:r>
            <a:r>
              <a:rPr lang="en-US" sz="1300" b="1" spc="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1300" b="1" spc="-10" dirty="0">
                <a:solidFill>
                  <a:srgbClr val="001F5F"/>
                </a:solidFill>
                <a:latin typeface="Arial"/>
                <a:cs typeface="Arial"/>
              </a:rPr>
              <a:t>(ELBIT Group)</a:t>
            </a:r>
            <a:endParaRPr sz="1300" dirty="0">
              <a:latin typeface="Arial"/>
              <a:cs typeface="Arial"/>
            </a:endParaRPr>
          </a:p>
          <a:p>
            <a:pPr marL="355600" indent="-342900">
              <a:spcBef>
                <a:spcPts val="108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90" dirty="0">
                <a:solidFill>
                  <a:srgbClr val="001F5F"/>
                </a:solidFill>
                <a:latin typeface="Arial"/>
                <a:cs typeface="Arial"/>
              </a:rPr>
              <a:t>CYCLONE</a:t>
            </a:r>
            <a:r>
              <a:rPr lang="en-US" sz="1300" b="1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1300" b="1" spc="-10" dirty="0">
                <a:solidFill>
                  <a:srgbClr val="001F5F"/>
                </a:solidFill>
                <a:latin typeface="Arial"/>
                <a:cs typeface="Arial"/>
              </a:rPr>
              <a:t>(ELBIT Group)</a:t>
            </a:r>
            <a:endParaRPr sz="13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8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114" dirty="0">
                <a:solidFill>
                  <a:srgbClr val="001F5F"/>
                </a:solidFill>
                <a:latin typeface="Arial"/>
                <a:cs typeface="Arial"/>
              </a:rPr>
              <a:t>BEDEK</a:t>
            </a:r>
            <a:r>
              <a:rPr lang="en-US" sz="1300" b="1" spc="-114" dirty="0">
                <a:solidFill>
                  <a:srgbClr val="001F5F"/>
                </a:solidFill>
                <a:latin typeface="Arial"/>
                <a:cs typeface="Arial"/>
              </a:rPr>
              <a:t> – IAI</a:t>
            </a:r>
          </a:p>
          <a:p>
            <a:pPr marL="355600" indent="-342900">
              <a:lnSpc>
                <a:spcPct val="100000"/>
              </a:lnSpc>
              <a:spcBef>
                <a:spcPts val="108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en-US" sz="1300" b="1" spc="-114" dirty="0">
                <a:solidFill>
                  <a:srgbClr val="001F5F"/>
                </a:solidFill>
                <a:latin typeface="Arial"/>
                <a:cs typeface="Arial"/>
              </a:rPr>
              <a:t>Tomer</a:t>
            </a:r>
          </a:p>
          <a:p>
            <a:pPr marL="355600" indent="-342900">
              <a:lnSpc>
                <a:spcPct val="100000"/>
              </a:lnSpc>
              <a:spcBef>
                <a:spcPts val="108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en-US" sz="1300" b="1" spc="-114" dirty="0" err="1">
                <a:solidFill>
                  <a:srgbClr val="001F5F"/>
                </a:solidFill>
                <a:latin typeface="Arial"/>
                <a:cs typeface="Arial"/>
              </a:rPr>
              <a:t>Solaredge</a:t>
            </a:r>
            <a:endParaRPr lang="en-US" sz="1300" b="1" spc="-114" dirty="0">
              <a:solidFill>
                <a:srgbClr val="001F5F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6</a:t>
            </a:fld>
            <a:endParaRPr spc="-5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01390" y="924001"/>
            <a:ext cx="22167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40" dirty="0"/>
              <a:t>Main</a:t>
            </a:r>
            <a:r>
              <a:rPr spc="-185" dirty="0"/>
              <a:t> </a:t>
            </a:r>
            <a:r>
              <a:rPr spc="-325" dirty="0"/>
              <a:t>Customers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41438" y="1244346"/>
            <a:ext cx="4168775" cy="33797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53285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7E7E7E"/>
                </a:solidFill>
                <a:latin typeface="Arial"/>
                <a:cs typeface="Arial"/>
              </a:rPr>
              <a:t>Aviation </a:t>
            </a:r>
            <a:r>
              <a:rPr sz="1600" b="1" spc="200" dirty="0">
                <a:solidFill>
                  <a:srgbClr val="7E7E7E"/>
                </a:solidFill>
                <a:latin typeface="Arial"/>
                <a:cs typeface="Arial"/>
              </a:rPr>
              <a:t>&amp;</a:t>
            </a:r>
            <a:r>
              <a:rPr sz="1600" b="1" spc="-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7E7E7E"/>
                </a:solidFill>
                <a:latin typeface="Arial"/>
                <a:cs typeface="Arial"/>
              </a:rPr>
              <a:t>Defence</a:t>
            </a:r>
            <a:endParaRPr sz="16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45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20" dirty="0">
                <a:solidFill>
                  <a:srgbClr val="001F5F"/>
                </a:solidFill>
                <a:latin typeface="Arial"/>
                <a:cs typeface="Arial"/>
              </a:rPr>
              <a:t>Israeli </a:t>
            </a:r>
            <a:r>
              <a:rPr sz="1300" b="1" spc="-40" dirty="0">
                <a:solidFill>
                  <a:srgbClr val="001F5F"/>
                </a:solidFill>
                <a:latin typeface="Arial"/>
                <a:cs typeface="Arial"/>
              </a:rPr>
              <a:t>Aerospace </a:t>
            </a:r>
            <a:r>
              <a:rPr sz="1300" b="1" spc="-25" dirty="0">
                <a:solidFill>
                  <a:srgbClr val="001F5F"/>
                </a:solidFill>
                <a:latin typeface="Arial"/>
                <a:cs typeface="Arial"/>
              </a:rPr>
              <a:t>Industries </a:t>
            </a:r>
            <a:r>
              <a:rPr sz="1300" b="1" spc="25" dirty="0">
                <a:solidFill>
                  <a:srgbClr val="001F5F"/>
                </a:solidFill>
                <a:latin typeface="Arial"/>
                <a:cs typeface="Arial"/>
              </a:rPr>
              <a:t>(IAI) </a:t>
            </a:r>
            <a:r>
              <a:rPr sz="1300" b="1" spc="-15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1300" b="1" spc="-30" dirty="0">
                <a:solidFill>
                  <a:srgbClr val="001F5F"/>
                </a:solidFill>
                <a:latin typeface="Arial"/>
                <a:cs typeface="Arial"/>
              </a:rPr>
              <a:t>its</a:t>
            </a:r>
            <a:r>
              <a:rPr sz="1300" b="1" spc="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spc="-40" dirty="0">
                <a:solidFill>
                  <a:srgbClr val="001F5F"/>
                </a:solidFill>
                <a:latin typeface="Arial"/>
                <a:cs typeface="Arial"/>
              </a:rPr>
              <a:t>divisions</a:t>
            </a:r>
            <a:endParaRPr sz="13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9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90" dirty="0">
                <a:solidFill>
                  <a:srgbClr val="001F5F"/>
                </a:solidFill>
                <a:latin typeface="Arial"/>
                <a:cs typeface="Arial"/>
              </a:rPr>
              <a:t>ELBIT</a:t>
            </a:r>
            <a:endParaRPr sz="13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9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20" dirty="0">
                <a:solidFill>
                  <a:srgbClr val="001F5F"/>
                </a:solidFill>
                <a:latin typeface="Arial"/>
                <a:cs typeface="Arial"/>
              </a:rPr>
              <a:t>Israeli</a:t>
            </a:r>
            <a:r>
              <a:rPr sz="13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spc="40" dirty="0">
                <a:solidFill>
                  <a:srgbClr val="001F5F"/>
                </a:solidFill>
                <a:latin typeface="Arial"/>
                <a:cs typeface="Arial"/>
              </a:rPr>
              <a:t>MOD</a:t>
            </a:r>
            <a:endParaRPr sz="1300" dirty="0">
              <a:latin typeface="Arial"/>
              <a:cs typeface="Arial"/>
            </a:endParaRPr>
          </a:p>
          <a:p>
            <a:pPr marL="355600" indent="-342900">
              <a:spcBef>
                <a:spcPts val="109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25" dirty="0">
                <a:solidFill>
                  <a:srgbClr val="001F5F"/>
                </a:solidFill>
                <a:latin typeface="Arial"/>
                <a:cs typeface="Arial"/>
              </a:rPr>
              <a:t>El-Op</a:t>
            </a:r>
            <a:r>
              <a:rPr lang="en-US" sz="13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1300" b="1" spc="-10" dirty="0">
                <a:solidFill>
                  <a:srgbClr val="001F5F"/>
                </a:solidFill>
                <a:latin typeface="Arial"/>
                <a:cs typeface="Arial"/>
              </a:rPr>
              <a:t>(ELBIT Group)</a:t>
            </a:r>
            <a:endParaRPr sz="13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9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10" dirty="0">
                <a:solidFill>
                  <a:srgbClr val="001F5F"/>
                </a:solidFill>
                <a:latin typeface="Arial"/>
                <a:cs typeface="Arial"/>
              </a:rPr>
              <a:t>TADIRAN</a:t>
            </a:r>
            <a:r>
              <a:rPr lang="en-US" sz="1300" b="1" spc="-10" dirty="0">
                <a:solidFill>
                  <a:srgbClr val="001F5F"/>
                </a:solidFill>
                <a:latin typeface="Arial"/>
                <a:cs typeface="Arial"/>
              </a:rPr>
              <a:t> (ELBIT Group)</a:t>
            </a:r>
            <a:endParaRPr sz="13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9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80" dirty="0">
                <a:solidFill>
                  <a:srgbClr val="001F5F"/>
                </a:solidFill>
                <a:latin typeface="Arial"/>
                <a:cs typeface="Arial"/>
              </a:rPr>
              <a:t>EL-AL</a:t>
            </a:r>
            <a:endParaRPr sz="13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9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75" dirty="0">
                <a:solidFill>
                  <a:srgbClr val="001F5F"/>
                </a:solidFill>
                <a:latin typeface="Arial"/>
                <a:cs typeface="Arial"/>
              </a:rPr>
              <a:t>OPGAL</a:t>
            </a:r>
            <a:endParaRPr sz="13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9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45" dirty="0">
                <a:solidFill>
                  <a:srgbClr val="001F5F"/>
                </a:solidFill>
                <a:latin typeface="Arial"/>
                <a:cs typeface="Arial"/>
              </a:rPr>
              <a:t>TAMAM/MBT</a:t>
            </a:r>
            <a:endParaRPr sz="13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9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50" dirty="0">
                <a:solidFill>
                  <a:srgbClr val="001F5F"/>
                </a:solidFill>
                <a:latin typeface="Arial"/>
                <a:cs typeface="Arial"/>
              </a:rPr>
              <a:t>CONTROP</a:t>
            </a:r>
            <a:endParaRPr sz="13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6794" y="1748789"/>
            <a:ext cx="2452370" cy="2570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5" dirty="0">
                <a:solidFill>
                  <a:srgbClr val="001F5F"/>
                </a:solidFill>
                <a:latin typeface="Arial"/>
                <a:cs typeface="Arial"/>
              </a:rPr>
              <a:t>Applied</a:t>
            </a:r>
            <a:r>
              <a:rPr sz="13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1F5F"/>
                </a:solidFill>
                <a:latin typeface="Arial"/>
                <a:cs typeface="Arial"/>
              </a:rPr>
              <a:t>Materials</a:t>
            </a:r>
            <a:endParaRPr sz="13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8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35" dirty="0">
                <a:solidFill>
                  <a:srgbClr val="001F5F"/>
                </a:solidFill>
                <a:latin typeface="Arial"/>
                <a:cs typeface="Arial"/>
              </a:rPr>
              <a:t>ARINETA</a:t>
            </a:r>
            <a:endParaRPr sz="13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8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30" dirty="0">
                <a:solidFill>
                  <a:srgbClr val="001F5F"/>
                </a:solidFill>
                <a:latin typeface="Arial"/>
                <a:cs typeface="Arial"/>
              </a:rPr>
              <a:t>Brightsource</a:t>
            </a:r>
            <a:r>
              <a:rPr sz="13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spc="-45" dirty="0">
                <a:solidFill>
                  <a:srgbClr val="001F5F"/>
                </a:solidFill>
                <a:latin typeface="Arial"/>
                <a:cs typeface="Arial"/>
              </a:rPr>
              <a:t>Energy</a:t>
            </a:r>
            <a:endParaRPr sz="13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8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75" dirty="0">
                <a:solidFill>
                  <a:srgbClr val="001F5F"/>
                </a:solidFill>
                <a:latin typeface="Arial"/>
                <a:cs typeface="Arial"/>
              </a:rPr>
              <a:t>CERAGON</a:t>
            </a:r>
            <a:endParaRPr sz="13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8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25" dirty="0">
                <a:solidFill>
                  <a:srgbClr val="001F5F"/>
                </a:solidFill>
                <a:latin typeface="Arial"/>
                <a:cs typeface="Arial"/>
              </a:rPr>
              <a:t>General </a:t>
            </a:r>
            <a:r>
              <a:rPr sz="1300" b="1" spc="-45" dirty="0">
                <a:solidFill>
                  <a:srgbClr val="001F5F"/>
                </a:solidFill>
                <a:latin typeface="Arial"/>
                <a:cs typeface="Arial"/>
              </a:rPr>
              <a:t>Electric</a:t>
            </a:r>
            <a:r>
              <a:rPr sz="1300" b="1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spc="-15" dirty="0">
                <a:solidFill>
                  <a:srgbClr val="001F5F"/>
                </a:solidFill>
                <a:latin typeface="Arial"/>
                <a:cs typeface="Arial"/>
              </a:rPr>
              <a:t>Healthcare</a:t>
            </a:r>
            <a:endParaRPr sz="13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8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10" dirty="0">
                <a:solidFill>
                  <a:srgbClr val="001F5F"/>
                </a:solidFill>
                <a:latin typeface="Arial"/>
                <a:cs typeface="Arial"/>
              </a:rPr>
              <a:t>Haifa </a:t>
            </a:r>
            <a:r>
              <a:rPr sz="1300" b="1" spc="-50" dirty="0">
                <a:solidFill>
                  <a:srgbClr val="001F5F"/>
                </a:solidFill>
                <a:latin typeface="Arial"/>
                <a:cs typeface="Arial"/>
              </a:rPr>
              <a:t>Chemicals</a:t>
            </a:r>
            <a:endParaRPr sz="13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8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15" dirty="0">
                <a:solidFill>
                  <a:srgbClr val="001F5F"/>
                </a:solidFill>
                <a:latin typeface="Arial"/>
                <a:cs typeface="Arial"/>
              </a:rPr>
              <a:t>HP</a:t>
            </a:r>
            <a:r>
              <a:rPr sz="1300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spc="5" dirty="0">
                <a:solidFill>
                  <a:srgbClr val="001F5F"/>
                </a:solidFill>
                <a:latin typeface="Arial"/>
                <a:cs typeface="Arial"/>
              </a:rPr>
              <a:t>Indigo</a:t>
            </a:r>
            <a:endParaRPr sz="13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8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20" dirty="0">
                <a:solidFill>
                  <a:srgbClr val="001F5F"/>
                </a:solidFill>
                <a:latin typeface="Arial"/>
                <a:cs typeface="Arial"/>
              </a:rPr>
              <a:t>Israeli </a:t>
            </a:r>
            <a:r>
              <a:rPr sz="1300" b="1" spc="-25" dirty="0">
                <a:solidFill>
                  <a:srgbClr val="001F5F"/>
                </a:solidFill>
                <a:latin typeface="Arial"/>
                <a:cs typeface="Arial"/>
              </a:rPr>
              <a:t>Electricity</a:t>
            </a:r>
            <a:r>
              <a:rPr sz="13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01F5F"/>
                </a:solidFill>
                <a:latin typeface="Arial"/>
                <a:cs typeface="Arial"/>
              </a:rPr>
              <a:t>Company</a:t>
            </a:r>
            <a:endParaRPr sz="13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7</a:t>
            </a:fld>
            <a:endParaRPr spc="-5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565" algn="ctr">
              <a:lnSpc>
                <a:spcPts val="2700"/>
              </a:lnSpc>
              <a:spcBef>
                <a:spcPts val="100"/>
              </a:spcBef>
            </a:pPr>
            <a:r>
              <a:rPr spc="-240" dirty="0"/>
              <a:t>Main</a:t>
            </a:r>
            <a:r>
              <a:rPr spc="-185" dirty="0"/>
              <a:t> </a:t>
            </a:r>
            <a:r>
              <a:rPr spc="-325" dirty="0"/>
              <a:t>Customers</a:t>
            </a:r>
          </a:p>
          <a:p>
            <a:pPr marL="76200" algn="ctr">
              <a:lnSpc>
                <a:spcPts val="1739"/>
              </a:lnSpc>
            </a:pPr>
            <a:r>
              <a:rPr sz="1600" b="1" dirty="0">
                <a:solidFill>
                  <a:srgbClr val="7E7E7E"/>
                </a:solidFill>
                <a:latin typeface="Arial"/>
                <a:cs typeface="Arial"/>
              </a:rPr>
              <a:t>Other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sz="half" idx="3"/>
          </p:nvPr>
        </p:nvSpPr>
        <p:spPr>
          <a:xfrm>
            <a:off x="4916804" y="1672589"/>
            <a:ext cx="2785109" cy="30437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0840" indent="-358140">
              <a:lnSpc>
                <a:spcPct val="100000"/>
              </a:lnSpc>
              <a:spcBef>
                <a:spcPts val="95"/>
              </a:spcBef>
              <a:buFont typeface="Wingdings"/>
              <a:buChar char=""/>
              <a:tabLst>
                <a:tab pos="370205" algn="l"/>
                <a:tab pos="370840" algn="l"/>
              </a:tabLst>
            </a:pPr>
            <a:r>
              <a:rPr spc="-20" dirty="0"/>
              <a:t>Israeli </a:t>
            </a:r>
            <a:r>
              <a:rPr spc="5" dirty="0"/>
              <a:t>Ministry </a:t>
            </a:r>
            <a:r>
              <a:rPr spc="25" dirty="0"/>
              <a:t>of</a:t>
            </a:r>
            <a:r>
              <a:rPr spc="5" dirty="0"/>
              <a:t> </a:t>
            </a:r>
            <a:r>
              <a:rPr spc="-15" dirty="0"/>
              <a:t>Environment</a:t>
            </a:r>
          </a:p>
          <a:p>
            <a:pPr marL="370840" indent="-358140">
              <a:lnSpc>
                <a:spcPct val="100000"/>
              </a:lnSpc>
              <a:spcBef>
                <a:spcPts val="1185"/>
              </a:spcBef>
              <a:buFont typeface="Wingdings"/>
              <a:buChar char=""/>
              <a:tabLst>
                <a:tab pos="370205" algn="l"/>
                <a:tab pos="370840" algn="l"/>
              </a:tabLst>
            </a:pPr>
            <a:r>
              <a:rPr spc="-50" dirty="0"/>
              <a:t>ORBIT</a:t>
            </a:r>
          </a:p>
          <a:p>
            <a:pPr marL="370840" indent="-358140">
              <a:lnSpc>
                <a:spcPct val="100000"/>
              </a:lnSpc>
              <a:spcBef>
                <a:spcPts val="1180"/>
              </a:spcBef>
              <a:buFont typeface="Wingdings"/>
              <a:buChar char=""/>
              <a:tabLst>
                <a:tab pos="370205" algn="l"/>
                <a:tab pos="370840" algn="l"/>
              </a:tabLst>
            </a:pPr>
            <a:r>
              <a:rPr spc="10" dirty="0"/>
              <a:t>Orbit</a:t>
            </a:r>
            <a:r>
              <a:rPr spc="-10" dirty="0"/>
              <a:t> </a:t>
            </a:r>
            <a:r>
              <a:rPr spc="-105" dirty="0"/>
              <a:t>FR</a:t>
            </a:r>
          </a:p>
          <a:p>
            <a:pPr marL="370840" indent="-358140">
              <a:lnSpc>
                <a:spcPct val="100000"/>
              </a:lnSpc>
              <a:spcBef>
                <a:spcPts val="1175"/>
              </a:spcBef>
              <a:buFont typeface="Wingdings"/>
              <a:buChar char=""/>
              <a:tabLst>
                <a:tab pos="370205" algn="l"/>
                <a:tab pos="370840" algn="l"/>
              </a:tabLst>
            </a:pPr>
            <a:r>
              <a:rPr spc="-10" dirty="0"/>
              <a:t>ORMAT</a:t>
            </a:r>
          </a:p>
          <a:p>
            <a:pPr marL="370840" indent="-358140">
              <a:lnSpc>
                <a:spcPct val="100000"/>
              </a:lnSpc>
              <a:spcBef>
                <a:spcPts val="1190"/>
              </a:spcBef>
              <a:buFont typeface="Wingdings"/>
              <a:buChar char=""/>
              <a:tabLst>
                <a:tab pos="370205" algn="l"/>
                <a:tab pos="370840" algn="l"/>
              </a:tabLst>
            </a:pPr>
            <a:r>
              <a:rPr spc="-35" dirty="0"/>
              <a:t>Philips</a:t>
            </a:r>
            <a:r>
              <a:rPr spc="20" dirty="0"/>
              <a:t> </a:t>
            </a:r>
            <a:r>
              <a:rPr dirty="0"/>
              <a:t>Medical</a:t>
            </a:r>
          </a:p>
          <a:p>
            <a:pPr marL="370840" indent="-358140">
              <a:lnSpc>
                <a:spcPct val="100000"/>
              </a:lnSpc>
              <a:spcBef>
                <a:spcPts val="1175"/>
              </a:spcBef>
              <a:buFont typeface="Wingdings"/>
              <a:buChar char=""/>
              <a:tabLst>
                <a:tab pos="370205" algn="l"/>
                <a:tab pos="370840" algn="l"/>
              </a:tabLst>
            </a:pPr>
            <a:r>
              <a:rPr spc="25" dirty="0"/>
              <a:t>SANMINA</a:t>
            </a:r>
          </a:p>
          <a:p>
            <a:pPr marL="370840" indent="-358140">
              <a:lnSpc>
                <a:spcPct val="100000"/>
              </a:lnSpc>
              <a:spcBef>
                <a:spcPts val="1180"/>
              </a:spcBef>
              <a:buFont typeface="Wingdings"/>
              <a:buChar char=""/>
              <a:tabLst>
                <a:tab pos="370205" algn="l"/>
                <a:tab pos="370840" algn="l"/>
              </a:tabLst>
            </a:pPr>
            <a:r>
              <a:rPr spc="-85" dirty="0"/>
              <a:t>STRAUSS</a:t>
            </a:r>
          </a:p>
          <a:p>
            <a:pPr marL="370840" indent="-358140">
              <a:lnSpc>
                <a:spcPct val="100000"/>
              </a:lnSpc>
              <a:spcBef>
                <a:spcPts val="1185"/>
              </a:spcBef>
              <a:buFont typeface="Wingdings"/>
              <a:buChar char=""/>
              <a:tabLst>
                <a:tab pos="370205" algn="l"/>
                <a:tab pos="370840" algn="l"/>
              </a:tabLst>
            </a:pPr>
            <a:r>
              <a:rPr spc="65" dirty="0"/>
              <a:t>ZIM</a:t>
            </a:r>
            <a:endParaRPr lang="en-US" spc="65" dirty="0"/>
          </a:p>
          <a:p>
            <a:pPr marL="370840" indent="-358140">
              <a:lnSpc>
                <a:spcPct val="100000"/>
              </a:lnSpc>
              <a:spcBef>
                <a:spcPts val="1185"/>
              </a:spcBef>
              <a:buFont typeface="Wingdings"/>
              <a:buChar char=""/>
              <a:tabLst>
                <a:tab pos="370205" algn="l"/>
                <a:tab pos="370840" algn="l"/>
              </a:tabLst>
            </a:pPr>
            <a:r>
              <a:rPr lang="en-US" spc="65" dirty="0" err="1"/>
              <a:t>Mekorot</a:t>
            </a:r>
            <a:endParaRPr lang="en-US" spc="6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98" y="943102"/>
            <a:ext cx="44221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25" dirty="0"/>
              <a:t>Our </a:t>
            </a:r>
            <a:r>
              <a:rPr spc="-275" dirty="0"/>
              <a:t>Supplier’s </a:t>
            </a:r>
            <a:r>
              <a:rPr spc="-315" dirty="0"/>
              <a:t>Fields </a:t>
            </a:r>
            <a:r>
              <a:rPr spc="-190" dirty="0"/>
              <a:t>of</a:t>
            </a:r>
            <a:r>
              <a:rPr spc="-225" dirty="0"/>
              <a:t> </a:t>
            </a:r>
            <a:r>
              <a:rPr spc="-340" dirty="0"/>
              <a:t>Expertise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8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1450594" y="1615567"/>
            <a:ext cx="3932554" cy="204607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40" dirty="0">
                <a:solidFill>
                  <a:srgbClr val="001F5F"/>
                </a:solidFill>
                <a:latin typeface="Arial"/>
                <a:cs typeface="Arial"/>
              </a:rPr>
              <a:t>Aerospace </a:t>
            </a:r>
            <a:r>
              <a:rPr sz="1300" b="1" spc="160" dirty="0">
                <a:solidFill>
                  <a:srgbClr val="001F5F"/>
                </a:solidFill>
                <a:latin typeface="Arial"/>
                <a:cs typeface="Arial"/>
              </a:rPr>
              <a:t>&amp;</a:t>
            </a:r>
            <a:r>
              <a:rPr sz="1300" b="1" spc="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spc="-20" dirty="0">
                <a:solidFill>
                  <a:srgbClr val="001F5F"/>
                </a:solidFill>
                <a:latin typeface="Arial"/>
                <a:cs typeface="Arial"/>
              </a:rPr>
              <a:t>Defence</a:t>
            </a:r>
            <a:endParaRPr sz="13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9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35" dirty="0">
                <a:solidFill>
                  <a:srgbClr val="001F5F"/>
                </a:solidFill>
                <a:latin typeface="Arial"/>
                <a:cs typeface="Arial"/>
              </a:rPr>
              <a:t>Optics </a:t>
            </a:r>
            <a:r>
              <a:rPr sz="1300" b="1" spc="160" dirty="0">
                <a:solidFill>
                  <a:srgbClr val="001F5F"/>
                </a:solidFill>
                <a:latin typeface="Arial"/>
                <a:cs typeface="Arial"/>
              </a:rPr>
              <a:t>&amp; </a:t>
            </a:r>
            <a:r>
              <a:rPr sz="1300" b="1" spc="-35" dirty="0">
                <a:solidFill>
                  <a:srgbClr val="001F5F"/>
                </a:solidFill>
                <a:latin typeface="Arial"/>
                <a:cs typeface="Arial"/>
              </a:rPr>
              <a:t>Electro Optics, </a:t>
            </a:r>
            <a:r>
              <a:rPr sz="1300" b="1" spc="-50" dirty="0">
                <a:solidFill>
                  <a:srgbClr val="001F5F"/>
                </a:solidFill>
                <a:latin typeface="Arial"/>
                <a:cs typeface="Arial"/>
              </a:rPr>
              <a:t>Cameras </a:t>
            </a:r>
            <a:r>
              <a:rPr sz="1300" b="1" spc="-15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13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spc="-45" dirty="0">
                <a:solidFill>
                  <a:srgbClr val="001F5F"/>
                </a:solidFill>
                <a:latin typeface="Arial"/>
                <a:cs typeface="Arial"/>
              </a:rPr>
              <a:t>Displays</a:t>
            </a:r>
            <a:endParaRPr sz="13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9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35" dirty="0">
                <a:solidFill>
                  <a:srgbClr val="001F5F"/>
                </a:solidFill>
                <a:latin typeface="Arial"/>
                <a:cs typeface="Arial"/>
              </a:rPr>
              <a:t>Mechanics </a:t>
            </a:r>
            <a:r>
              <a:rPr sz="1300" b="1" spc="160" dirty="0">
                <a:solidFill>
                  <a:srgbClr val="001F5F"/>
                </a:solidFill>
                <a:latin typeface="Arial"/>
                <a:cs typeface="Arial"/>
              </a:rPr>
              <a:t>&amp; </a:t>
            </a:r>
            <a:r>
              <a:rPr sz="1300" b="1" spc="-35" dirty="0">
                <a:solidFill>
                  <a:srgbClr val="001F5F"/>
                </a:solidFill>
                <a:latin typeface="Arial"/>
                <a:cs typeface="Arial"/>
              </a:rPr>
              <a:t>Electro</a:t>
            </a:r>
            <a:r>
              <a:rPr sz="13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spc="-35" dirty="0">
                <a:solidFill>
                  <a:srgbClr val="001F5F"/>
                </a:solidFill>
                <a:latin typeface="Arial"/>
                <a:cs typeface="Arial"/>
              </a:rPr>
              <a:t>Mechanics</a:t>
            </a:r>
            <a:endParaRPr sz="13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31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25" dirty="0">
                <a:solidFill>
                  <a:srgbClr val="001F5F"/>
                </a:solidFill>
                <a:latin typeface="Arial"/>
                <a:cs typeface="Arial"/>
              </a:rPr>
              <a:t>Cooling</a:t>
            </a:r>
            <a:r>
              <a:rPr sz="13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spc="-60" dirty="0">
                <a:solidFill>
                  <a:srgbClr val="001F5F"/>
                </a:solidFill>
                <a:latin typeface="Arial"/>
                <a:cs typeface="Arial"/>
              </a:rPr>
              <a:t>Systems</a:t>
            </a:r>
            <a:endParaRPr sz="13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9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110" dirty="0">
                <a:solidFill>
                  <a:srgbClr val="001F5F"/>
                </a:solidFill>
                <a:latin typeface="Arial"/>
                <a:cs typeface="Arial"/>
              </a:rPr>
              <a:t>RF </a:t>
            </a:r>
            <a:r>
              <a:rPr sz="1300" b="1" spc="160" dirty="0">
                <a:solidFill>
                  <a:srgbClr val="001F5F"/>
                </a:solidFill>
                <a:latin typeface="Arial"/>
                <a:cs typeface="Arial"/>
              </a:rPr>
              <a:t>&amp;</a:t>
            </a:r>
            <a:r>
              <a:rPr sz="1300" b="1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01F5F"/>
                </a:solidFill>
                <a:latin typeface="Arial"/>
                <a:cs typeface="Arial"/>
              </a:rPr>
              <a:t>Microwave</a:t>
            </a:r>
            <a:endParaRPr sz="13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30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5" dirty="0">
                <a:solidFill>
                  <a:srgbClr val="001F5F"/>
                </a:solidFill>
                <a:latin typeface="Arial"/>
                <a:cs typeface="Arial"/>
              </a:rPr>
              <a:t>Other</a:t>
            </a:r>
            <a:endParaRPr sz="13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7800" y="1657350"/>
            <a:ext cx="5089920" cy="3675365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355600" indent="-342900">
              <a:spcBef>
                <a:spcPts val="60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en-US" sz="1300" b="1" spc="-40" dirty="0">
                <a:solidFill>
                  <a:srgbClr val="001F5F"/>
                </a:solidFill>
                <a:latin typeface="Arial"/>
                <a:cs typeface="Arial"/>
              </a:rPr>
              <a:t>Angelantoni Test Technologies</a:t>
            </a:r>
          </a:p>
          <a:p>
            <a:pPr marL="12700">
              <a:spcBef>
                <a:spcPts val="300"/>
              </a:spcBef>
              <a:tabLst>
                <a:tab pos="354965" algn="l"/>
                <a:tab pos="355600" algn="l"/>
              </a:tabLst>
            </a:pPr>
            <a:r>
              <a:rPr lang="en-US" sz="1300" b="1" spc="-15" dirty="0">
                <a:solidFill>
                  <a:srgbClr val="7E7E7E"/>
                </a:solidFill>
                <a:latin typeface="Arial"/>
                <a:cs typeface="Arial"/>
              </a:rPr>
              <a:t>	Environmental test chambers </a:t>
            </a:r>
          </a:p>
          <a:p>
            <a:pPr marL="355600" indent="-342900">
              <a:lnSpc>
                <a:spcPct val="100000"/>
              </a:lnSpc>
              <a:spcBef>
                <a:spcPts val="140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300" b="1" spc="-40" dirty="0">
                <a:solidFill>
                  <a:srgbClr val="001F5F"/>
                </a:solidFill>
                <a:latin typeface="Arial"/>
                <a:cs typeface="Arial"/>
              </a:rPr>
              <a:t>ASATI</a:t>
            </a:r>
            <a:endParaRPr sz="1300" dirty="0">
              <a:latin typeface="Arial"/>
              <a:cs typeface="Arial"/>
            </a:endParaRPr>
          </a:p>
          <a:p>
            <a:pPr marL="347980">
              <a:lnSpc>
                <a:spcPct val="100000"/>
              </a:lnSpc>
              <a:spcBef>
                <a:spcPts val="250"/>
              </a:spcBef>
            </a:pPr>
            <a:r>
              <a:rPr sz="1300" b="1" spc="-10" dirty="0">
                <a:solidFill>
                  <a:srgbClr val="7E7E7E"/>
                </a:solidFill>
                <a:latin typeface="Arial"/>
                <a:cs typeface="Arial"/>
              </a:rPr>
              <a:t>Air </a:t>
            </a:r>
            <a:r>
              <a:rPr sz="1300" b="1" spc="-15" dirty="0">
                <a:solidFill>
                  <a:srgbClr val="7E7E7E"/>
                </a:solidFill>
                <a:latin typeface="Arial"/>
                <a:cs typeface="Arial"/>
              </a:rPr>
              <a:t>Supported </a:t>
            </a:r>
            <a:r>
              <a:rPr sz="1300" b="1" spc="-35" dirty="0">
                <a:solidFill>
                  <a:srgbClr val="7E7E7E"/>
                </a:solidFill>
                <a:latin typeface="Arial"/>
                <a:cs typeface="Arial"/>
              </a:rPr>
              <a:t>structures </a:t>
            </a:r>
            <a:r>
              <a:rPr sz="1300" b="1" spc="160" dirty="0">
                <a:solidFill>
                  <a:srgbClr val="7E7E7E"/>
                </a:solidFill>
                <a:latin typeface="Arial"/>
                <a:cs typeface="Arial"/>
              </a:rPr>
              <a:t>&amp; </a:t>
            </a:r>
            <a:r>
              <a:rPr sz="1300" b="1" spc="5" dirty="0">
                <a:solidFill>
                  <a:srgbClr val="7E7E7E"/>
                </a:solidFill>
                <a:latin typeface="Arial"/>
                <a:cs typeface="Arial"/>
              </a:rPr>
              <a:t>Inflatable</a:t>
            </a:r>
            <a:r>
              <a:rPr sz="1300" b="1" spc="-7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7E7E7E"/>
                </a:solidFill>
                <a:latin typeface="Arial"/>
                <a:cs typeface="Arial"/>
              </a:rPr>
              <a:t>Domes</a:t>
            </a:r>
            <a:endParaRPr sz="13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40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en-US" sz="1300" b="1" spc="-25" dirty="0">
                <a:solidFill>
                  <a:srgbClr val="001F5F"/>
                </a:solidFill>
                <a:latin typeface="Arial"/>
                <a:cs typeface="Arial"/>
              </a:rPr>
              <a:t>ECA Group, France</a:t>
            </a:r>
            <a:endParaRPr lang="en-US" sz="1300" dirty="0">
              <a:latin typeface="Arial"/>
              <a:cs typeface="Arial"/>
            </a:endParaRPr>
          </a:p>
          <a:p>
            <a:pPr marL="367665">
              <a:lnSpc>
                <a:spcPct val="100000"/>
              </a:lnSpc>
            </a:pPr>
            <a:r>
              <a:rPr lang="en-US" sz="1300" b="1" spc="-40" dirty="0">
                <a:solidFill>
                  <a:srgbClr val="7E7E7E"/>
                </a:solidFill>
                <a:latin typeface="Arial"/>
                <a:cs typeface="Arial"/>
              </a:rPr>
              <a:t>Underwater land &amp; air Robotic Systems</a:t>
            </a:r>
          </a:p>
          <a:p>
            <a:pPr marL="367665">
              <a:lnSpc>
                <a:spcPct val="100000"/>
              </a:lnSpc>
            </a:pPr>
            <a:endParaRPr lang="en-US" sz="1300" b="1" spc="-40" dirty="0">
              <a:solidFill>
                <a:srgbClr val="7E7E7E"/>
              </a:solidFill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en-US" sz="1300" b="1" spc="-60" dirty="0">
                <a:solidFill>
                  <a:srgbClr val="001F5F"/>
                </a:solidFill>
                <a:latin typeface="Arial"/>
                <a:cs typeface="Arial"/>
              </a:rPr>
              <a:t>Safran Test Cells</a:t>
            </a:r>
            <a:r>
              <a:rPr lang="en-US" sz="1300" b="1" spc="-20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lang="en-US" sz="1300" b="1" spc="2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1300" b="1" spc="-20" dirty="0">
                <a:solidFill>
                  <a:srgbClr val="001F5F"/>
                </a:solidFill>
                <a:latin typeface="Arial"/>
                <a:cs typeface="Arial"/>
              </a:rPr>
              <a:t>Belgium &amp; USA</a:t>
            </a:r>
            <a:endParaRPr lang="en-US" sz="1300" dirty="0">
              <a:latin typeface="Arial"/>
              <a:cs typeface="Arial"/>
            </a:endParaRPr>
          </a:p>
          <a:p>
            <a:pPr marL="367665">
              <a:lnSpc>
                <a:spcPct val="100000"/>
              </a:lnSpc>
            </a:pPr>
            <a:r>
              <a:rPr lang="en-US" sz="1300" b="1" spc="-40" dirty="0">
                <a:solidFill>
                  <a:srgbClr val="7E7E7E"/>
                </a:solidFill>
                <a:latin typeface="Arial"/>
                <a:cs typeface="Arial"/>
              </a:rPr>
              <a:t>Jet Engine Test</a:t>
            </a:r>
            <a:r>
              <a:rPr lang="en-US" sz="1300" b="1" spc="8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lang="en-US" sz="1300" b="1" spc="-35" dirty="0">
                <a:solidFill>
                  <a:srgbClr val="7E7E7E"/>
                </a:solidFill>
                <a:latin typeface="Arial"/>
                <a:cs typeface="Arial"/>
              </a:rPr>
              <a:t>Facilities</a:t>
            </a:r>
            <a:endParaRPr lang="en-US" sz="13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51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en-US" sz="1300" b="1" spc="-90" dirty="0">
                <a:solidFill>
                  <a:srgbClr val="001F5F"/>
                </a:solidFill>
                <a:latin typeface="Arial"/>
                <a:cs typeface="Arial"/>
              </a:rPr>
              <a:t>EADS </a:t>
            </a:r>
            <a:r>
              <a:rPr lang="en-US" sz="1300" b="1" spc="-75" dirty="0">
                <a:solidFill>
                  <a:srgbClr val="001F5F"/>
                </a:solidFill>
                <a:latin typeface="Arial"/>
                <a:cs typeface="Arial"/>
              </a:rPr>
              <a:t>– </a:t>
            </a:r>
            <a:r>
              <a:rPr lang="en-US" sz="1300" b="1" spc="-60" dirty="0">
                <a:solidFill>
                  <a:srgbClr val="001F5F"/>
                </a:solidFill>
                <a:latin typeface="Arial"/>
                <a:cs typeface="Arial"/>
              </a:rPr>
              <a:t>SODERN </a:t>
            </a:r>
            <a:r>
              <a:rPr lang="en-US" sz="1300" b="1" spc="-20" dirty="0">
                <a:solidFill>
                  <a:srgbClr val="001F5F"/>
                </a:solidFill>
                <a:latin typeface="Arial"/>
                <a:cs typeface="Arial"/>
              </a:rPr>
              <a:t>Division,</a:t>
            </a:r>
            <a:r>
              <a:rPr lang="en-US" sz="13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1300" b="1" spc="-50" dirty="0">
                <a:solidFill>
                  <a:srgbClr val="001F5F"/>
                </a:solidFill>
                <a:latin typeface="Arial"/>
                <a:cs typeface="Arial"/>
              </a:rPr>
              <a:t>France</a:t>
            </a:r>
            <a:endParaRPr lang="en-US" sz="1300" dirty="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315"/>
              </a:spcBef>
            </a:pPr>
            <a:r>
              <a:rPr lang="en-US" sz="1300" b="1" spc="-10" dirty="0">
                <a:solidFill>
                  <a:srgbClr val="7E7E7E"/>
                </a:solidFill>
                <a:latin typeface="Arial"/>
                <a:cs typeface="Arial"/>
              </a:rPr>
              <a:t>Manufacturers </a:t>
            </a:r>
            <a:r>
              <a:rPr lang="en-US" sz="1300" b="1" spc="25" dirty="0">
                <a:solidFill>
                  <a:srgbClr val="7E7E7E"/>
                </a:solidFill>
                <a:latin typeface="Arial"/>
                <a:cs typeface="Arial"/>
              </a:rPr>
              <a:t>of </a:t>
            </a:r>
            <a:r>
              <a:rPr lang="en-US" sz="1300" b="1" spc="-5" dirty="0">
                <a:solidFill>
                  <a:srgbClr val="7E7E7E"/>
                </a:solidFill>
                <a:latin typeface="Arial"/>
                <a:cs typeface="Arial"/>
              </a:rPr>
              <a:t>Star/Sun </a:t>
            </a:r>
            <a:r>
              <a:rPr lang="en-US" sz="1300" b="1" spc="-45" dirty="0">
                <a:solidFill>
                  <a:srgbClr val="7E7E7E"/>
                </a:solidFill>
                <a:latin typeface="Arial"/>
                <a:cs typeface="Arial"/>
              </a:rPr>
              <a:t>Trackers </a:t>
            </a:r>
            <a:r>
              <a:rPr lang="en-US" sz="1300" b="1" spc="20" dirty="0">
                <a:solidFill>
                  <a:srgbClr val="7E7E7E"/>
                </a:solidFill>
                <a:latin typeface="Arial"/>
                <a:cs typeface="Arial"/>
              </a:rPr>
              <a:t>for </a:t>
            </a:r>
            <a:r>
              <a:rPr lang="en-US" sz="1300" b="1" spc="-10" dirty="0">
                <a:solidFill>
                  <a:srgbClr val="7E7E7E"/>
                </a:solidFill>
                <a:latin typeface="Arial"/>
                <a:cs typeface="Arial"/>
              </a:rPr>
              <a:t>Satellite</a:t>
            </a:r>
            <a:r>
              <a:rPr lang="en-US" sz="1300" b="1" spc="8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lang="en-US" sz="1300" b="1" spc="-25" dirty="0">
                <a:solidFill>
                  <a:srgbClr val="7E7E7E"/>
                </a:solidFill>
                <a:latin typeface="Arial"/>
                <a:cs typeface="Arial"/>
              </a:rPr>
              <a:t>Applications</a:t>
            </a:r>
            <a:endParaRPr lang="en-US" sz="1300" dirty="0">
              <a:latin typeface="Arial"/>
              <a:cs typeface="Arial"/>
            </a:endParaRPr>
          </a:p>
          <a:p>
            <a:pPr marL="367665">
              <a:lnSpc>
                <a:spcPct val="100000"/>
              </a:lnSpc>
            </a:pPr>
            <a:endParaRPr lang="en-US" sz="1300" b="1" spc="-50" dirty="0">
              <a:solidFill>
                <a:srgbClr val="7E7E7E"/>
              </a:solidFill>
              <a:latin typeface="Arial"/>
              <a:cs typeface="Arial"/>
            </a:endParaRPr>
          </a:p>
          <a:p>
            <a:pPr marL="367665">
              <a:lnSpc>
                <a:spcPct val="100000"/>
              </a:lnSpc>
            </a:pPr>
            <a:endParaRPr lang="en-US" sz="1300" b="1" spc="-50" dirty="0">
              <a:solidFill>
                <a:srgbClr val="7E7E7E"/>
              </a:solidFill>
              <a:latin typeface="Arial"/>
              <a:cs typeface="Arial"/>
            </a:endParaRPr>
          </a:p>
          <a:p>
            <a:pPr marL="367665">
              <a:lnSpc>
                <a:spcPct val="100000"/>
              </a:lnSpc>
            </a:pPr>
            <a:endParaRPr sz="13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9</a:t>
            </a:fld>
            <a:endParaRPr spc="-5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28493" y="924001"/>
            <a:ext cx="4287012" cy="5770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565" algn="ctr">
              <a:lnSpc>
                <a:spcPts val="2700"/>
              </a:lnSpc>
              <a:spcBef>
                <a:spcPts val="100"/>
              </a:spcBef>
            </a:pPr>
            <a:r>
              <a:rPr spc="-240" dirty="0"/>
              <a:t>Main</a:t>
            </a:r>
            <a:r>
              <a:rPr spc="-195" dirty="0"/>
              <a:t> </a:t>
            </a:r>
            <a:r>
              <a:rPr spc="-285" dirty="0"/>
              <a:t>Suppliers</a:t>
            </a:r>
          </a:p>
          <a:p>
            <a:pPr marL="76835" algn="ctr">
              <a:lnSpc>
                <a:spcPts val="1739"/>
              </a:lnSpc>
            </a:pPr>
            <a:r>
              <a:rPr sz="1600" b="1" spc="-45" dirty="0">
                <a:solidFill>
                  <a:srgbClr val="7E7E7E"/>
                </a:solidFill>
                <a:latin typeface="Arial"/>
                <a:cs typeface="Arial"/>
              </a:rPr>
              <a:t>Aerospace</a:t>
            </a:r>
            <a:r>
              <a:rPr lang="en-US" sz="1600" b="1" spc="-45" dirty="0">
                <a:solidFill>
                  <a:srgbClr val="7E7E7E"/>
                </a:solidFill>
                <a:latin typeface="Arial"/>
                <a:cs typeface="Arial"/>
              </a:rPr>
              <a:t> &amp; Defense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317</TotalTime>
  <Words>1179</Words>
  <Application>Microsoft Office PowerPoint</Application>
  <PresentationFormat>On-screen Show (16:9)</PresentationFormat>
  <Paragraphs>392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Arial Black</vt:lpstr>
      <vt:lpstr>Calibri</vt:lpstr>
      <vt:lpstr>Wingdings</vt:lpstr>
      <vt:lpstr>Office Theme</vt:lpstr>
      <vt:lpstr>PowerPoint Presentation</vt:lpstr>
      <vt:lpstr>Company Profile</vt:lpstr>
      <vt:lpstr>PowerPoint Presentation</vt:lpstr>
      <vt:lpstr>Company Missions</vt:lpstr>
      <vt:lpstr>Company Strengths</vt:lpstr>
      <vt:lpstr>Main Customers</vt:lpstr>
      <vt:lpstr>Main Customers Other</vt:lpstr>
      <vt:lpstr>Our Supplier’s Fields of Expertise</vt:lpstr>
      <vt:lpstr>Main Suppliers Aerospace &amp; Defense</vt:lpstr>
      <vt:lpstr>Main Suppliers Aerospace &amp; Defense</vt:lpstr>
      <vt:lpstr>Main Suppliers</vt:lpstr>
      <vt:lpstr>Main Suppliers Aerospace &amp; Defense</vt:lpstr>
      <vt:lpstr>Main Suppliers Optics &amp; Electro Optics, Cameras &amp; Displays</vt:lpstr>
      <vt:lpstr>Main Suppliers Optics &amp; Electro Optics, Cameras &amp; Displays</vt:lpstr>
      <vt:lpstr>Main Suppliers Mechanics &amp; Electro Mechanics</vt:lpstr>
      <vt:lpstr>Main Suppliers Mechanics &amp; Electro Mechanics</vt:lpstr>
      <vt:lpstr>Main Suppliers Cooling Systems</vt:lpstr>
      <vt:lpstr>Main Suppliers RF &amp; Microwave</vt:lpstr>
      <vt:lpstr>Main Suppliers Other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yoav</dc:creator>
  <cp:lastModifiedBy>Meron Leibovich</cp:lastModifiedBy>
  <cp:revision>38</cp:revision>
  <dcterms:created xsi:type="dcterms:W3CDTF">2020-08-11T09:22:11Z</dcterms:created>
  <dcterms:modified xsi:type="dcterms:W3CDTF">2026-08-18T10:09:14Z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2013-04-25T00:00:00Z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2020-08-11T00:00:00Z</vt:filetime>
  </property>
</Properties>
</file>